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4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4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5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5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65"/>
  </p:notesMasterIdLst>
  <p:sldIdLst>
    <p:sldId id="257" r:id="rId2"/>
    <p:sldId id="263" r:id="rId3"/>
    <p:sldId id="784" r:id="rId4"/>
    <p:sldId id="777" r:id="rId5"/>
    <p:sldId id="795" r:id="rId6"/>
    <p:sldId id="778" r:id="rId7"/>
    <p:sldId id="785" r:id="rId8"/>
    <p:sldId id="786" r:id="rId9"/>
    <p:sldId id="782" r:id="rId10"/>
    <p:sldId id="773" r:id="rId11"/>
    <p:sldId id="788" r:id="rId12"/>
    <p:sldId id="270" r:id="rId13"/>
    <p:sldId id="269" r:id="rId14"/>
    <p:sldId id="272" r:id="rId15"/>
    <p:sldId id="273" r:id="rId16"/>
    <p:sldId id="276" r:id="rId17"/>
    <p:sldId id="792" r:id="rId18"/>
    <p:sldId id="767" r:id="rId19"/>
    <p:sldId id="768" r:id="rId20"/>
    <p:sldId id="769" r:id="rId21"/>
    <p:sldId id="794" r:id="rId22"/>
    <p:sldId id="292" r:id="rId23"/>
    <p:sldId id="796" r:id="rId24"/>
    <p:sldId id="797" r:id="rId25"/>
    <p:sldId id="799" r:id="rId26"/>
    <p:sldId id="800" r:id="rId27"/>
    <p:sldId id="801" r:id="rId28"/>
    <p:sldId id="462" r:id="rId29"/>
    <p:sldId id="407" r:id="rId30"/>
    <p:sldId id="463" r:id="rId31"/>
    <p:sldId id="464" r:id="rId32"/>
    <p:sldId id="408" r:id="rId33"/>
    <p:sldId id="411" r:id="rId34"/>
    <p:sldId id="409" r:id="rId35"/>
    <p:sldId id="412" r:id="rId36"/>
    <p:sldId id="417" r:id="rId37"/>
    <p:sldId id="418" r:id="rId38"/>
    <p:sldId id="414" r:id="rId39"/>
    <p:sldId id="413" r:id="rId40"/>
    <p:sldId id="415" r:id="rId41"/>
    <p:sldId id="425" r:id="rId42"/>
    <p:sldId id="445" r:id="rId43"/>
    <p:sldId id="465" r:id="rId44"/>
    <p:sldId id="424" r:id="rId45"/>
    <p:sldId id="470" r:id="rId46"/>
    <p:sldId id="451" r:id="rId47"/>
    <p:sldId id="444" r:id="rId48"/>
    <p:sldId id="452" r:id="rId49"/>
    <p:sldId id="466" r:id="rId50"/>
    <p:sldId id="467" r:id="rId51"/>
    <p:sldId id="449" r:id="rId52"/>
    <p:sldId id="446" r:id="rId53"/>
    <p:sldId id="450" r:id="rId54"/>
    <p:sldId id="460" r:id="rId55"/>
    <p:sldId id="469" r:id="rId56"/>
    <p:sldId id="453" r:id="rId57"/>
    <p:sldId id="454" r:id="rId58"/>
    <p:sldId id="455" r:id="rId59"/>
    <p:sldId id="456" r:id="rId60"/>
    <p:sldId id="457" r:id="rId61"/>
    <p:sldId id="458" r:id="rId62"/>
    <p:sldId id="459" r:id="rId63"/>
    <p:sldId id="461"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2"/>
    <p:restoredTop sz="78882"/>
  </p:normalViewPr>
  <p:slideViewPr>
    <p:cSldViewPr snapToGrid="0" snapToObjects="1">
      <p:cViewPr varScale="1">
        <p:scale>
          <a:sx n="93" d="100"/>
          <a:sy n="93" d="100"/>
        </p:scale>
        <p:origin x="11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Gates-</a:t>
            </a:r>
            <a:r>
              <a:rPr lang="en-US" dirty="0" err="1"/>
              <a:t>MacGinitie</a:t>
            </a:r>
            <a:r>
              <a:rPr lang="en-US" dirty="0"/>
              <a:t> Reading Test</a:t>
            </a:r>
            <a:r>
              <a:rPr lang="en-US" baseline="0" dirty="0"/>
              <a:t> </a:t>
            </a:r>
          </a:p>
          <a:p>
            <a:pPr>
              <a:defRPr/>
            </a:pPr>
            <a:r>
              <a:rPr lang="en-US" dirty="0"/>
              <a:t>Reading</a:t>
            </a:r>
            <a:r>
              <a:rPr lang="en-US" baseline="0" dirty="0"/>
              <a:t> Comprehension Subtest </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RANX</c:v>
                </c:pt>
              </c:strCache>
            </c:strRef>
          </c:tx>
          <c:spPr>
            <a:ln w="76200" cap="rnd">
              <a:solidFill>
                <a:schemeClr val="accent1"/>
              </a:solidFill>
              <a:round/>
            </a:ln>
            <a:effectLst/>
          </c:spPr>
          <c:marker>
            <c:symbol val="none"/>
          </c:marker>
          <c:cat>
            <c:strRef>
              <c:f>Sheet1!$A$2:$A$3</c:f>
              <c:strCache>
                <c:ptCount val="2"/>
                <c:pt idx="0">
                  <c:v>Pre (Year 1)</c:v>
                </c:pt>
                <c:pt idx="1">
                  <c:v>Post (Year 2)</c:v>
                </c:pt>
              </c:strCache>
            </c:strRef>
          </c:cat>
          <c:val>
            <c:numRef>
              <c:f>Sheet1!$B$2:$B$3</c:f>
              <c:numCache>
                <c:formatCode>General</c:formatCode>
                <c:ptCount val="2"/>
                <c:pt idx="0">
                  <c:v>84.81</c:v>
                </c:pt>
                <c:pt idx="1">
                  <c:v>91.52</c:v>
                </c:pt>
              </c:numCache>
            </c:numRef>
          </c:val>
          <c:smooth val="0"/>
          <c:extLst>
            <c:ext xmlns:c16="http://schemas.microsoft.com/office/drawing/2014/chart" uri="{C3380CC4-5D6E-409C-BE32-E72D297353CC}">
              <c16:uniqueId val="{00000000-9787-BE45-B4FF-15BE25BB45E5}"/>
            </c:ext>
          </c:extLst>
        </c:ser>
        <c:ser>
          <c:idx val="1"/>
          <c:order val="1"/>
          <c:tx>
            <c:strRef>
              <c:f>Sheet1!$C$1</c:f>
              <c:strCache>
                <c:ptCount val="1"/>
                <c:pt idx="0">
                  <c:v>RMATH</c:v>
                </c:pt>
              </c:strCache>
            </c:strRef>
          </c:tx>
          <c:spPr>
            <a:ln w="76200" cap="rnd">
              <a:solidFill>
                <a:schemeClr val="accent2"/>
              </a:solidFill>
              <a:round/>
            </a:ln>
            <a:effectLst/>
          </c:spPr>
          <c:marker>
            <c:symbol val="none"/>
          </c:marker>
          <c:cat>
            <c:strRef>
              <c:f>Sheet1!$A$2:$A$3</c:f>
              <c:strCache>
                <c:ptCount val="2"/>
                <c:pt idx="0">
                  <c:v>Pre (Year 1)</c:v>
                </c:pt>
                <c:pt idx="1">
                  <c:v>Post (Year 2)</c:v>
                </c:pt>
              </c:strCache>
            </c:strRef>
          </c:cat>
          <c:val>
            <c:numRef>
              <c:f>Sheet1!$C$2:$C$3</c:f>
              <c:numCache>
                <c:formatCode>General</c:formatCode>
                <c:ptCount val="2"/>
                <c:pt idx="0">
                  <c:v>84.07</c:v>
                </c:pt>
                <c:pt idx="1">
                  <c:v>88.92</c:v>
                </c:pt>
              </c:numCache>
            </c:numRef>
          </c:val>
          <c:smooth val="0"/>
          <c:extLst>
            <c:ext xmlns:c16="http://schemas.microsoft.com/office/drawing/2014/chart" uri="{C3380CC4-5D6E-409C-BE32-E72D297353CC}">
              <c16:uniqueId val="{00000001-9787-BE45-B4FF-15BE25BB45E5}"/>
            </c:ext>
          </c:extLst>
        </c:ser>
        <c:ser>
          <c:idx val="2"/>
          <c:order val="2"/>
          <c:tx>
            <c:strRef>
              <c:f>Sheet1!$D$1</c:f>
              <c:strCache>
                <c:ptCount val="1"/>
                <c:pt idx="0">
                  <c:v>BAU</c:v>
                </c:pt>
              </c:strCache>
            </c:strRef>
          </c:tx>
          <c:spPr>
            <a:ln w="76200" cap="rnd">
              <a:solidFill>
                <a:schemeClr val="accent3"/>
              </a:solidFill>
              <a:round/>
            </a:ln>
            <a:effectLst/>
          </c:spPr>
          <c:marker>
            <c:symbol val="none"/>
          </c:marker>
          <c:cat>
            <c:strRef>
              <c:f>Sheet1!$A$2:$A$3</c:f>
              <c:strCache>
                <c:ptCount val="2"/>
                <c:pt idx="0">
                  <c:v>Pre (Year 1)</c:v>
                </c:pt>
                <c:pt idx="1">
                  <c:v>Post (Year 2)</c:v>
                </c:pt>
              </c:strCache>
            </c:strRef>
          </c:cat>
          <c:val>
            <c:numRef>
              <c:f>Sheet1!$D$2:$D$3</c:f>
              <c:numCache>
                <c:formatCode>General</c:formatCode>
                <c:ptCount val="2"/>
                <c:pt idx="0">
                  <c:v>83.27</c:v>
                </c:pt>
                <c:pt idx="1">
                  <c:v>89.36</c:v>
                </c:pt>
              </c:numCache>
            </c:numRef>
          </c:val>
          <c:smooth val="0"/>
          <c:extLst>
            <c:ext xmlns:c16="http://schemas.microsoft.com/office/drawing/2014/chart" uri="{C3380CC4-5D6E-409C-BE32-E72D297353CC}">
              <c16:uniqueId val="{00000002-9787-BE45-B4FF-15BE25BB45E5}"/>
            </c:ext>
          </c:extLst>
        </c:ser>
        <c:dLbls>
          <c:showLegendKey val="0"/>
          <c:showVal val="0"/>
          <c:showCatName val="0"/>
          <c:showSerName val="0"/>
          <c:showPercent val="0"/>
          <c:showBubbleSize val="0"/>
        </c:dLbls>
        <c:smooth val="0"/>
        <c:axId val="843386607"/>
        <c:axId val="804714735"/>
      </c:lineChart>
      <c:catAx>
        <c:axId val="84338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04714735"/>
        <c:crosses val="autoZero"/>
        <c:auto val="1"/>
        <c:lblAlgn val="ctr"/>
        <c:lblOffset val="100"/>
        <c:noMultiLvlLbl val="0"/>
      </c:catAx>
      <c:valAx>
        <c:axId val="804714735"/>
        <c:scaling>
          <c:orientation val="minMax"/>
          <c:max val="100"/>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Standard Score</a:t>
                </a:r>
              </a:p>
            </c:rich>
          </c:tx>
          <c:layout>
            <c:manualLayout>
              <c:xMode val="edge"/>
              <c:yMode val="edge"/>
              <c:x val="0"/>
              <c:y val="0.3985526252913598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3386607"/>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20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Test of Word Reading Efficiency:</a:t>
            </a:r>
            <a:br>
              <a:rPr lang="en-US"/>
            </a:br>
            <a:r>
              <a:rPr lang="en-US"/>
              <a:t>Sight Word Efficiency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RANX</c:v>
                </c:pt>
              </c:strCache>
            </c:strRef>
          </c:tx>
          <c:spPr>
            <a:ln w="76200" cap="rnd">
              <a:solidFill>
                <a:schemeClr val="accent1"/>
              </a:solidFill>
              <a:round/>
            </a:ln>
            <a:effectLst/>
          </c:spPr>
          <c:marker>
            <c:symbol val="none"/>
          </c:marker>
          <c:cat>
            <c:strRef>
              <c:f>Sheet1!$A$2:$A$3</c:f>
              <c:strCache>
                <c:ptCount val="2"/>
                <c:pt idx="0">
                  <c:v>Pre (Year 1)</c:v>
                </c:pt>
                <c:pt idx="1">
                  <c:v>Post (Year 2)</c:v>
                </c:pt>
              </c:strCache>
            </c:strRef>
          </c:cat>
          <c:val>
            <c:numRef>
              <c:f>Sheet1!$B$2:$B$3</c:f>
              <c:numCache>
                <c:formatCode>General</c:formatCode>
                <c:ptCount val="2"/>
                <c:pt idx="0">
                  <c:v>88.11</c:v>
                </c:pt>
                <c:pt idx="1">
                  <c:v>94.67</c:v>
                </c:pt>
              </c:numCache>
            </c:numRef>
          </c:val>
          <c:smooth val="0"/>
          <c:extLst>
            <c:ext xmlns:c16="http://schemas.microsoft.com/office/drawing/2014/chart" uri="{C3380CC4-5D6E-409C-BE32-E72D297353CC}">
              <c16:uniqueId val="{00000000-116A-AF44-9184-83BD27C9B694}"/>
            </c:ext>
          </c:extLst>
        </c:ser>
        <c:ser>
          <c:idx val="1"/>
          <c:order val="1"/>
          <c:tx>
            <c:strRef>
              <c:f>Sheet1!$C$1</c:f>
              <c:strCache>
                <c:ptCount val="1"/>
                <c:pt idx="0">
                  <c:v>RMATH</c:v>
                </c:pt>
              </c:strCache>
            </c:strRef>
          </c:tx>
          <c:spPr>
            <a:ln w="76200" cap="rnd">
              <a:solidFill>
                <a:schemeClr val="accent2"/>
              </a:solidFill>
              <a:round/>
            </a:ln>
            <a:effectLst/>
          </c:spPr>
          <c:marker>
            <c:symbol val="none"/>
          </c:marker>
          <c:cat>
            <c:strRef>
              <c:f>Sheet1!$A$2:$A$3</c:f>
              <c:strCache>
                <c:ptCount val="2"/>
                <c:pt idx="0">
                  <c:v>Pre (Year 1)</c:v>
                </c:pt>
                <c:pt idx="1">
                  <c:v>Post (Year 2)</c:v>
                </c:pt>
              </c:strCache>
            </c:strRef>
          </c:cat>
          <c:val>
            <c:numRef>
              <c:f>Sheet1!$C$2:$C$3</c:f>
              <c:numCache>
                <c:formatCode>General</c:formatCode>
                <c:ptCount val="2"/>
                <c:pt idx="0">
                  <c:v>87.02</c:v>
                </c:pt>
                <c:pt idx="1">
                  <c:v>90.24</c:v>
                </c:pt>
              </c:numCache>
            </c:numRef>
          </c:val>
          <c:smooth val="0"/>
          <c:extLst>
            <c:ext xmlns:c16="http://schemas.microsoft.com/office/drawing/2014/chart" uri="{C3380CC4-5D6E-409C-BE32-E72D297353CC}">
              <c16:uniqueId val="{00000001-116A-AF44-9184-83BD27C9B694}"/>
            </c:ext>
          </c:extLst>
        </c:ser>
        <c:ser>
          <c:idx val="2"/>
          <c:order val="2"/>
          <c:tx>
            <c:strRef>
              <c:f>Sheet1!$D$1</c:f>
              <c:strCache>
                <c:ptCount val="1"/>
                <c:pt idx="0">
                  <c:v>BAU</c:v>
                </c:pt>
              </c:strCache>
            </c:strRef>
          </c:tx>
          <c:spPr>
            <a:ln w="76200" cap="rnd">
              <a:solidFill>
                <a:schemeClr val="accent3"/>
              </a:solidFill>
              <a:round/>
            </a:ln>
            <a:effectLst/>
          </c:spPr>
          <c:marker>
            <c:symbol val="none"/>
          </c:marker>
          <c:cat>
            <c:strRef>
              <c:f>Sheet1!$A$2:$A$3</c:f>
              <c:strCache>
                <c:ptCount val="2"/>
                <c:pt idx="0">
                  <c:v>Pre (Year 1)</c:v>
                </c:pt>
                <c:pt idx="1">
                  <c:v>Post (Year 2)</c:v>
                </c:pt>
              </c:strCache>
            </c:strRef>
          </c:cat>
          <c:val>
            <c:numRef>
              <c:f>Sheet1!$D$2:$D$3</c:f>
              <c:numCache>
                <c:formatCode>General</c:formatCode>
                <c:ptCount val="2"/>
                <c:pt idx="0">
                  <c:v>86.44</c:v>
                </c:pt>
                <c:pt idx="1">
                  <c:v>90.48</c:v>
                </c:pt>
              </c:numCache>
            </c:numRef>
          </c:val>
          <c:smooth val="0"/>
          <c:extLst>
            <c:ext xmlns:c16="http://schemas.microsoft.com/office/drawing/2014/chart" uri="{C3380CC4-5D6E-409C-BE32-E72D297353CC}">
              <c16:uniqueId val="{00000002-116A-AF44-9184-83BD27C9B694}"/>
            </c:ext>
          </c:extLst>
        </c:ser>
        <c:dLbls>
          <c:showLegendKey val="0"/>
          <c:showVal val="0"/>
          <c:showCatName val="0"/>
          <c:showSerName val="0"/>
          <c:showPercent val="0"/>
          <c:showBubbleSize val="0"/>
        </c:dLbls>
        <c:smooth val="0"/>
        <c:axId val="843386607"/>
        <c:axId val="804714735"/>
      </c:lineChart>
      <c:catAx>
        <c:axId val="84338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04714735"/>
        <c:crosses val="autoZero"/>
        <c:auto val="1"/>
        <c:lblAlgn val="ctr"/>
        <c:lblOffset val="100"/>
        <c:noMultiLvlLbl val="0"/>
      </c:catAx>
      <c:valAx>
        <c:axId val="804714735"/>
        <c:scaling>
          <c:orientation val="minMax"/>
          <c:max val="100"/>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Standard Score</a:t>
                </a:r>
              </a:p>
            </c:rich>
          </c:tx>
          <c:layout>
            <c:manualLayout>
              <c:xMode val="edge"/>
              <c:yMode val="edge"/>
              <c:x val="0"/>
              <c:y val="0.3985526252913598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3386607"/>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20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Test of Silent Reading Efficiency and Comprehension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RANX</c:v>
                </c:pt>
              </c:strCache>
            </c:strRef>
          </c:tx>
          <c:spPr>
            <a:ln w="76200" cap="rnd">
              <a:solidFill>
                <a:schemeClr val="accent1"/>
              </a:solidFill>
              <a:round/>
            </a:ln>
            <a:effectLst/>
          </c:spPr>
          <c:marker>
            <c:symbol val="none"/>
          </c:marker>
          <c:cat>
            <c:strRef>
              <c:f>Sheet1!$A$2:$A$3</c:f>
              <c:strCache>
                <c:ptCount val="2"/>
                <c:pt idx="0">
                  <c:v>Pre (Year 1)</c:v>
                </c:pt>
                <c:pt idx="1">
                  <c:v>Post (Year 2)</c:v>
                </c:pt>
              </c:strCache>
            </c:strRef>
          </c:cat>
          <c:val>
            <c:numRef>
              <c:f>Sheet1!$B$2:$B$3</c:f>
              <c:numCache>
                <c:formatCode>General</c:formatCode>
                <c:ptCount val="2"/>
                <c:pt idx="0">
                  <c:v>88.95</c:v>
                </c:pt>
                <c:pt idx="1">
                  <c:v>100.12</c:v>
                </c:pt>
              </c:numCache>
            </c:numRef>
          </c:val>
          <c:smooth val="0"/>
          <c:extLst>
            <c:ext xmlns:c16="http://schemas.microsoft.com/office/drawing/2014/chart" uri="{C3380CC4-5D6E-409C-BE32-E72D297353CC}">
              <c16:uniqueId val="{00000000-9619-814C-A412-88F839F3BC28}"/>
            </c:ext>
          </c:extLst>
        </c:ser>
        <c:ser>
          <c:idx val="1"/>
          <c:order val="1"/>
          <c:tx>
            <c:strRef>
              <c:f>Sheet1!$C$1</c:f>
              <c:strCache>
                <c:ptCount val="1"/>
                <c:pt idx="0">
                  <c:v>RMATH</c:v>
                </c:pt>
              </c:strCache>
            </c:strRef>
          </c:tx>
          <c:spPr>
            <a:ln w="76200" cap="rnd">
              <a:solidFill>
                <a:schemeClr val="accent2"/>
              </a:solidFill>
              <a:round/>
            </a:ln>
            <a:effectLst/>
          </c:spPr>
          <c:marker>
            <c:symbol val="none"/>
          </c:marker>
          <c:cat>
            <c:strRef>
              <c:f>Sheet1!$A$2:$A$3</c:f>
              <c:strCache>
                <c:ptCount val="2"/>
                <c:pt idx="0">
                  <c:v>Pre (Year 1)</c:v>
                </c:pt>
                <c:pt idx="1">
                  <c:v>Post (Year 2)</c:v>
                </c:pt>
              </c:strCache>
            </c:strRef>
          </c:cat>
          <c:val>
            <c:numRef>
              <c:f>Sheet1!$C$2:$C$3</c:f>
              <c:numCache>
                <c:formatCode>General</c:formatCode>
                <c:ptCount val="2"/>
                <c:pt idx="0">
                  <c:v>88.23</c:v>
                </c:pt>
                <c:pt idx="1">
                  <c:v>98.18</c:v>
                </c:pt>
              </c:numCache>
            </c:numRef>
          </c:val>
          <c:smooth val="0"/>
          <c:extLst>
            <c:ext xmlns:c16="http://schemas.microsoft.com/office/drawing/2014/chart" uri="{C3380CC4-5D6E-409C-BE32-E72D297353CC}">
              <c16:uniqueId val="{00000001-9619-814C-A412-88F839F3BC28}"/>
            </c:ext>
          </c:extLst>
        </c:ser>
        <c:ser>
          <c:idx val="2"/>
          <c:order val="2"/>
          <c:tx>
            <c:strRef>
              <c:f>Sheet1!$D$1</c:f>
              <c:strCache>
                <c:ptCount val="1"/>
                <c:pt idx="0">
                  <c:v>BAU</c:v>
                </c:pt>
              </c:strCache>
            </c:strRef>
          </c:tx>
          <c:spPr>
            <a:ln w="76200" cap="rnd">
              <a:solidFill>
                <a:schemeClr val="accent3"/>
              </a:solidFill>
              <a:round/>
            </a:ln>
            <a:effectLst/>
          </c:spPr>
          <c:marker>
            <c:symbol val="none"/>
          </c:marker>
          <c:cat>
            <c:strRef>
              <c:f>Sheet1!$A$2:$A$3</c:f>
              <c:strCache>
                <c:ptCount val="2"/>
                <c:pt idx="0">
                  <c:v>Pre (Year 1)</c:v>
                </c:pt>
                <c:pt idx="1">
                  <c:v>Post (Year 2)</c:v>
                </c:pt>
              </c:strCache>
            </c:strRef>
          </c:cat>
          <c:val>
            <c:numRef>
              <c:f>Sheet1!$D$2:$D$3</c:f>
              <c:numCache>
                <c:formatCode>General</c:formatCode>
                <c:ptCount val="2"/>
                <c:pt idx="0">
                  <c:v>88.13</c:v>
                </c:pt>
                <c:pt idx="1">
                  <c:v>96.26</c:v>
                </c:pt>
              </c:numCache>
            </c:numRef>
          </c:val>
          <c:smooth val="0"/>
          <c:extLst>
            <c:ext xmlns:c16="http://schemas.microsoft.com/office/drawing/2014/chart" uri="{C3380CC4-5D6E-409C-BE32-E72D297353CC}">
              <c16:uniqueId val="{00000002-9619-814C-A412-88F839F3BC28}"/>
            </c:ext>
          </c:extLst>
        </c:ser>
        <c:dLbls>
          <c:showLegendKey val="0"/>
          <c:showVal val="0"/>
          <c:showCatName val="0"/>
          <c:showSerName val="0"/>
          <c:showPercent val="0"/>
          <c:showBubbleSize val="0"/>
        </c:dLbls>
        <c:smooth val="0"/>
        <c:axId val="843386607"/>
        <c:axId val="804714735"/>
      </c:lineChart>
      <c:catAx>
        <c:axId val="84338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04714735"/>
        <c:crosses val="autoZero"/>
        <c:auto val="1"/>
        <c:lblAlgn val="ctr"/>
        <c:lblOffset val="100"/>
        <c:noMultiLvlLbl val="0"/>
      </c:catAx>
      <c:valAx>
        <c:axId val="804714735"/>
        <c:scaling>
          <c:orientation val="minMax"/>
          <c:max val="105"/>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Standard Score</a:t>
                </a:r>
              </a:p>
            </c:rich>
          </c:tx>
          <c:layout>
            <c:manualLayout>
              <c:xMode val="edge"/>
              <c:yMode val="edge"/>
              <c:x val="0"/>
              <c:y val="0.3985526252913598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3386607"/>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20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KTEA-3</a:t>
            </a:r>
            <a:r>
              <a:rPr lang="en-US" baseline="0" dirty="0"/>
              <a:t> Reading Comprehension subtest</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RANX</c:v>
                </c:pt>
              </c:strCache>
            </c:strRef>
          </c:tx>
          <c:spPr>
            <a:ln w="76200" cap="rnd">
              <a:solidFill>
                <a:schemeClr val="accent1"/>
              </a:solidFill>
              <a:round/>
            </a:ln>
            <a:effectLst/>
          </c:spPr>
          <c:marker>
            <c:symbol val="none"/>
          </c:marker>
          <c:cat>
            <c:strRef>
              <c:f>Sheet1!$A$2:$A$3</c:f>
              <c:strCache>
                <c:ptCount val="2"/>
                <c:pt idx="0">
                  <c:v>Pre (Year 1)</c:v>
                </c:pt>
                <c:pt idx="1">
                  <c:v>Post (Year 2)</c:v>
                </c:pt>
              </c:strCache>
            </c:strRef>
          </c:cat>
          <c:val>
            <c:numRef>
              <c:f>Sheet1!$B$2:$B$3</c:f>
              <c:numCache>
                <c:formatCode>General</c:formatCode>
                <c:ptCount val="2"/>
                <c:pt idx="0">
                  <c:v>83.68</c:v>
                </c:pt>
                <c:pt idx="1">
                  <c:v>85.52</c:v>
                </c:pt>
              </c:numCache>
            </c:numRef>
          </c:val>
          <c:smooth val="0"/>
          <c:extLst>
            <c:ext xmlns:c16="http://schemas.microsoft.com/office/drawing/2014/chart" uri="{C3380CC4-5D6E-409C-BE32-E72D297353CC}">
              <c16:uniqueId val="{00000000-9619-814C-A412-88F839F3BC28}"/>
            </c:ext>
          </c:extLst>
        </c:ser>
        <c:ser>
          <c:idx val="1"/>
          <c:order val="1"/>
          <c:tx>
            <c:strRef>
              <c:f>Sheet1!$C$1</c:f>
              <c:strCache>
                <c:ptCount val="1"/>
                <c:pt idx="0">
                  <c:v>RMATH</c:v>
                </c:pt>
              </c:strCache>
            </c:strRef>
          </c:tx>
          <c:spPr>
            <a:ln w="76200" cap="rnd">
              <a:solidFill>
                <a:schemeClr val="accent2"/>
              </a:solidFill>
              <a:round/>
            </a:ln>
            <a:effectLst/>
          </c:spPr>
          <c:marker>
            <c:symbol val="none"/>
          </c:marker>
          <c:cat>
            <c:strRef>
              <c:f>Sheet1!$A$2:$A$3</c:f>
              <c:strCache>
                <c:ptCount val="2"/>
                <c:pt idx="0">
                  <c:v>Pre (Year 1)</c:v>
                </c:pt>
                <c:pt idx="1">
                  <c:v>Post (Year 2)</c:v>
                </c:pt>
              </c:strCache>
            </c:strRef>
          </c:cat>
          <c:val>
            <c:numRef>
              <c:f>Sheet1!$C$2:$C$3</c:f>
              <c:numCache>
                <c:formatCode>General</c:formatCode>
                <c:ptCount val="2"/>
                <c:pt idx="0">
                  <c:v>84.03</c:v>
                </c:pt>
                <c:pt idx="1">
                  <c:v>84.18</c:v>
                </c:pt>
              </c:numCache>
            </c:numRef>
          </c:val>
          <c:smooth val="0"/>
          <c:extLst>
            <c:ext xmlns:c16="http://schemas.microsoft.com/office/drawing/2014/chart" uri="{C3380CC4-5D6E-409C-BE32-E72D297353CC}">
              <c16:uniqueId val="{00000001-9619-814C-A412-88F839F3BC28}"/>
            </c:ext>
          </c:extLst>
        </c:ser>
        <c:ser>
          <c:idx val="2"/>
          <c:order val="2"/>
          <c:tx>
            <c:strRef>
              <c:f>Sheet1!$D$1</c:f>
              <c:strCache>
                <c:ptCount val="1"/>
                <c:pt idx="0">
                  <c:v>BAU</c:v>
                </c:pt>
              </c:strCache>
            </c:strRef>
          </c:tx>
          <c:spPr>
            <a:ln w="76200" cap="rnd">
              <a:solidFill>
                <a:schemeClr val="accent3"/>
              </a:solidFill>
              <a:round/>
            </a:ln>
            <a:effectLst/>
          </c:spPr>
          <c:marker>
            <c:symbol val="none"/>
          </c:marker>
          <c:cat>
            <c:strRef>
              <c:f>Sheet1!$A$2:$A$3</c:f>
              <c:strCache>
                <c:ptCount val="2"/>
                <c:pt idx="0">
                  <c:v>Pre (Year 1)</c:v>
                </c:pt>
                <c:pt idx="1">
                  <c:v>Post (Year 2)</c:v>
                </c:pt>
              </c:strCache>
            </c:strRef>
          </c:cat>
          <c:val>
            <c:numRef>
              <c:f>Sheet1!$D$2:$D$3</c:f>
              <c:numCache>
                <c:formatCode>General</c:formatCode>
                <c:ptCount val="2"/>
                <c:pt idx="0">
                  <c:v>83.78</c:v>
                </c:pt>
                <c:pt idx="1">
                  <c:v>83.94</c:v>
                </c:pt>
              </c:numCache>
            </c:numRef>
          </c:val>
          <c:smooth val="0"/>
          <c:extLst>
            <c:ext xmlns:c16="http://schemas.microsoft.com/office/drawing/2014/chart" uri="{C3380CC4-5D6E-409C-BE32-E72D297353CC}">
              <c16:uniqueId val="{00000002-9619-814C-A412-88F839F3BC28}"/>
            </c:ext>
          </c:extLst>
        </c:ser>
        <c:dLbls>
          <c:showLegendKey val="0"/>
          <c:showVal val="0"/>
          <c:showCatName val="0"/>
          <c:showSerName val="0"/>
          <c:showPercent val="0"/>
          <c:showBubbleSize val="0"/>
        </c:dLbls>
        <c:smooth val="0"/>
        <c:axId val="843386607"/>
        <c:axId val="804714735"/>
      </c:lineChart>
      <c:catAx>
        <c:axId val="84338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04714735"/>
        <c:crosses val="autoZero"/>
        <c:auto val="1"/>
        <c:lblAlgn val="ctr"/>
        <c:lblOffset val="100"/>
        <c:noMultiLvlLbl val="0"/>
      </c:catAx>
      <c:valAx>
        <c:axId val="804714735"/>
        <c:scaling>
          <c:orientation val="minMax"/>
          <c:max val="100"/>
          <c:min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Standard Score</a:t>
                </a:r>
              </a:p>
            </c:rich>
          </c:tx>
          <c:layout>
            <c:manualLayout>
              <c:xMode val="edge"/>
              <c:yMode val="edge"/>
              <c:x val="0"/>
              <c:y val="0.3985526252913598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3386607"/>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20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MINI-RC</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RANX</c:v>
                </c:pt>
              </c:strCache>
            </c:strRef>
          </c:tx>
          <c:spPr>
            <a:ln w="76200" cap="rnd">
              <a:solidFill>
                <a:schemeClr val="accent1"/>
              </a:solidFill>
              <a:round/>
            </a:ln>
            <a:effectLst/>
          </c:spPr>
          <c:marker>
            <c:symbol val="none"/>
          </c:marker>
          <c:cat>
            <c:strRef>
              <c:f>Sheet1!$A$2:$A$3</c:f>
              <c:strCache>
                <c:ptCount val="2"/>
                <c:pt idx="0">
                  <c:v>Pre (Year 1)</c:v>
                </c:pt>
                <c:pt idx="1">
                  <c:v>Post (Year 2)</c:v>
                </c:pt>
              </c:strCache>
            </c:strRef>
          </c:cat>
          <c:val>
            <c:numRef>
              <c:f>Sheet1!$B$2:$B$3</c:f>
              <c:numCache>
                <c:formatCode>General</c:formatCode>
                <c:ptCount val="2"/>
                <c:pt idx="0">
                  <c:v>16.05</c:v>
                </c:pt>
                <c:pt idx="1">
                  <c:v>24.91</c:v>
                </c:pt>
              </c:numCache>
            </c:numRef>
          </c:val>
          <c:smooth val="0"/>
          <c:extLst>
            <c:ext xmlns:c16="http://schemas.microsoft.com/office/drawing/2014/chart" uri="{C3380CC4-5D6E-409C-BE32-E72D297353CC}">
              <c16:uniqueId val="{00000000-9619-814C-A412-88F839F3BC28}"/>
            </c:ext>
          </c:extLst>
        </c:ser>
        <c:ser>
          <c:idx val="1"/>
          <c:order val="1"/>
          <c:tx>
            <c:strRef>
              <c:f>Sheet1!$C$1</c:f>
              <c:strCache>
                <c:ptCount val="1"/>
                <c:pt idx="0">
                  <c:v>RMATH</c:v>
                </c:pt>
              </c:strCache>
            </c:strRef>
          </c:tx>
          <c:spPr>
            <a:ln w="76200" cap="rnd">
              <a:solidFill>
                <a:schemeClr val="accent2"/>
              </a:solidFill>
              <a:round/>
            </a:ln>
            <a:effectLst/>
          </c:spPr>
          <c:marker>
            <c:symbol val="none"/>
          </c:marker>
          <c:cat>
            <c:strRef>
              <c:f>Sheet1!$A$2:$A$3</c:f>
              <c:strCache>
                <c:ptCount val="2"/>
                <c:pt idx="0">
                  <c:v>Pre (Year 1)</c:v>
                </c:pt>
                <c:pt idx="1">
                  <c:v>Post (Year 2)</c:v>
                </c:pt>
              </c:strCache>
            </c:strRef>
          </c:cat>
          <c:val>
            <c:numRef>
              <c:f>Sheet1!$C$2:$C$3</c:f>
              <c:numCache>
                <c:formatCode>General</c:formatCode>
                <c:ptCount val="2"/>
                <c:pt idx="0">
                  <c:v>15.74</c:v>
                </c:pt>
                <c:pt idx="1">
                  <c:v>23.3</c:v>
                </c:pt>
              </c:numCache>
            </c:numRef>
          </c:val>
          <c:smooth val="0"/>
          <c:extLst>
            <c:ext xmlns:c16="http://schemas.microsoft.com/office/drawing/2014/chart" uri="{C3380CC4-5D6E-409C-BE32-E72D297353CC}">
              <c16:uniqueId val="{00000001-9619-814C-A412-88F839F3BC28}"/>
            </c:ext>
          </c:extLst>
        </c:ser>
        <c:ser>
          <c:idx val="2"/>
          <c:order val="2"/>
          <c:tx>
            <c:strRef>
              <c:f>Sheet1!$D$1</c:f>
              <c:strCache>
                <c:ptCount val="1"/>
                <c:pt idx="0">
                  <c:v>BAU</c:v>
                </c:pt>
              </c:strCache>
            </c:strRef>
          </c:tx>
          <c:spPr>
            <a:ln w="76200" cap="rnd">
              <a:solidFill>
                <a:schemeClr val="accent3"/>
              </a:solidFill>
              <a:round/>
            </a:ln>
            <a:effectLst/>
          </c:spPr>
          <c:marker>
            <c:symbol val="none"/>
          </c:marker>
          <c:cat>
            <c:strRef>
              <c:f>Sheet1!$A$2:$A$3</c:f>
              <c:strCache>
                <c:ptCount val="2"/>
                <c:pt idx="0">
                  <c:v>Pre (Year 1)</c:v>
                </c:pt>
                <c:pt idx="1">
                  <c:v>Post (Year 2)</c:v>
                </c:pt>
              </c:strCache>
            </c:strRef>
          </c:cat>
          <c:val>
            <c:numRef>
              <c:f>Sheet1!$D$2:$D$3</c:f>
              <c:numCache>
                <c:formatCode>General</c:formatCode>
                <c:ptCount val="2"/>
                <c:pt idx="0">
                  <c:v>17.309999999999999</c:v>
                </c:pt>
                <c:pt idx="1">
                  <c:v>20</c:v>
                </c:pt>
              </c:numCache>
            </c:numRef>
          </c:val>
          <c:smooth val="0"/>
          <c:extLst>
            <c:ext xmlns:c16="http://schemas.microsoft.com/office/drawing/2014/chart" uri="{C3380CC4-5D6E-409C-BE32-E72D297353CC}">
              <c16:uniqueId val="{00000002-9619-814C-A412-88F839F3BC28}"/>
            </c:ext>
          </c:extLst>
        </c:ser>
        <c:dLbls>
          <c:showLegendKey val="0"/>
          <c:showVal val="0"/>
          <c:showCatName val="0"/>
          <c:showSerName val="0"/>
          <c:showPercent val="0"/>
          <c:showBubbleSize val="0"/>
        </c:dLbls>
        <c:smooth val="0"/>
        <c:axId val="843386607"/>
        <c:axId val="804714735"/>
      </c:lineChart>
      <c:catAx>
        <c:axId val="84338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04714735"/>
        <c:crosses val="autoZero"/>
        <c:auto val="1"/>
        <c:lblAlgn val="ctr"/>
        <c:lblOffset val="100"/>
        <c:noMultiLvlLbl val="0"/>
      </c:catAx>
      <c:valAx>
        <c:axId val="804714735"/>
        <c:scaling>
          <c:orientation val="minMax"/>
          <c:max val="3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Raw Score</a:t>
                </a:r>
              </a:p>
            </c:rich>
          </c:tx>
          <c:layout>
            <c:manualLayout>
              <c:xMode val="edge"/>
              <c:yMode val="edge"/>
              <c:x val="0"/>
              <c:y val="0.3985526252913598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3386607"/>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20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BYI Anxiety Scale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RANX</c:v>
                </c:pt>
              </c:strCache>
            </c:strRef>
          </c:tx>
          <c:spPr>
            <a:ln w="76200" cap="rnd">
              <a:solidFill>
                <a:schemeClr val="accent1"/>
              </a:solidFill>
              <a:round/>
            </a:ln>
            <a:effectLst/>
          </c:spPr>
          <c:marker>
            <c:symbol val="none"/>
          </c:marker>
          <c:cat>
            <c:strRef>
              <c:f>Sheet1!$A$2:$A$3</c:f>
              <c:strCache>
                <c:ptCount val="2"/>
                <c:pt idx="0">
                  <c:v>Pre (Year 1)</c:v>
                </c:pt>
                <c:pt idx="1">
                  <c:v>Post (Year 2)</c:v>
                </c:pt>
              </c:strCache>
            </c:strRef>
          </c:cat>
          <c:val>
            <c:numRef>
              <c:f>Sheet1!$B$2:$B$3</c:f>
              <c:numCache>
                <c:formatCode>General</c:formatCode>
                <c:ptCount val="2"/>
                <c:pt idx="0">
                  <c:v>52.8</c:v>
                </c:pt>
                <c:pt idx="1">
                  <c:v>48.36</c:v>
                </c:pt>
              </c:numCache>
            </c:numRef>
          </c:val>
          <c:smooth val="0"/>
          <c:extLst>
            <c:ext xmlns:c16="http://schemas.microsoft.com/office/drawing/2014/chart" uri="{C3380CC4-5D6E-409C-BE32-E72D297353CC}">
              <c16:uniqueId val="{00000000-9619-814C-A412-88F839F3BC28}"/>
            </c:ext>
          </c:extLst>
        </c:ser>
        <c:ser>
          <c:idx val="1"/>
          <c:order val="1"/>
          <c:tx>
            <c:strRef>
              <c:f>Sheet1!$C$1</c:f>
              <c:strCache>
                <c:ptCount val="1"/>
                <c:pt idx="0">
                  <c:v>RMATH</c:v>
                </c:pt>
              </c:strCache>
            </c:strRef>
          </c:tx>
          <c:spPr>
            <a:ln w="76200" cap="rnd">
              <a:solidFill>
                <a:schemeClr val="accent2"/>
              </a:solidFill>
              <a:round/>
            </a:ln>
            <a:effectLst/>
          </c:spPr>
          <c:marker>
            <c:symbol val="none"/>
          </c:marker>
          <c:cat>
            <c:strRef>
              <c:f>Sheet1!$A$2:$A$3</c:f>
              <c:strCache>
                <c:ptCount val="2"/>
                <c:pt idx="0">
                  <c:v>Pre (Year 1)</c:v>
                </c:pt>
                <c:pt idx="1">
                  <c:v>Post (Year 2)</c:v>
                </c:pt>
              </c:strCache>
            </c:strRef>
          </c:cat>
          <c:val>
            <c:numRef>
              <c:f>Sheet1!$C$2:$C$3</c:f>
              <c:numCache>
                <c:formatCode>General</c:formatCode>
                <c:ptCount val="2"/>
                <c:pt idx="0">
                  <c:v>55.45</c:v>
                </c:pt>
                <c:pt idx="1">
                  <c:v>50.77</c:v>
                </c:pt>
              </c:numCache>
            </c:numRef>
          </c:val>
          <c:smooth val="0"/>
          <c:extLst>
            <c:ext xmlns:c16="http://schemas.microsoft.com/office/drawing/2014/chart" uri="{C3380CC4-5D6E-409C-BE32-E72D297353CC}">
              <c16:uniqueId val="{00000001-9619-814C-A412-88F839F3BC28}"/>
            </c:ext>
          </c:extLst>
        </c:ser>
        <c:ser>
          <c:idx val="2"/>
          <c:order val="2"/>
          <c:tx>
            <c:strRef>
              <c:f>Sheet1!$D$1</c:f>
              <c:strCache>
                <c:ptCount val="1"/>
                <c:pt idx="0">
                  <c:v>BAU</c:v>
                </c:pt>
              </c:strCache>
            </c:strRef>
          </c:tx>
          <c:spPr>
            <a:ln w="76200" cap="rnd">
              <a:solidFill>
                <a:schemeClr val="accent3"/>
              </a:solidFill>
              <a:round/>
            </a:ln>
            <a:effectLst/>
          </c:spPr>
          <c:marker>
            <c:symbol val="none"/>
          </c:marker>
          <c:cat>
            <c:strRef>
              <c:f>Sheet1!$A$2:$A$3</c:f>
              <c:strCache>
                <c:ptCount val="2"/>
                <c:pt idx="0">
                  <c:v>Pre (Year 1)</c:v>
                </c:pt>
                <c:pt idx="1">
                  <c:v>Post (Year 2)</c:v>
                </c:pt>
              </c:strCache>
            </c:strRef>
          </c:cat>
          <c:val>
            <c:numRef>
              <c:f>Sheet1!$D$2:$D$3</c:f>
              <c:numCache>
                <c:formatCode>General</c:formatCode>
                <c:ptCount val="2"/>
                <c:pt idx="0">
                  <c:v>53.18</c:v>
                </c:pt>
                <c:pt idx="1">
                  <c:v>54.23</c:v>
                </c:pt>
              </c:numCache>
            </c:numRef>
          </c:val>
          <c:smooth val="0"/>
          <c:extLst>
            <c:ext xmlns:c16="http://schemas.microsoft.com/office/drawing/2014/chart" uri="{C3380CC4-5D6E-409C-BE32-E72D297353CC}">
              <c16:uniqueId val="{00000002-9619-814C-A412-88F839F3BC28}"/>
            </c:ext>
          </c:extLst>
        </c:ser>
        <c:dLbls>
          <c:showLegendKey val="0"/>
          <c:showVal val="0"/>
          <c:showCatName val="0"/>
          <c:showSerName val="0"/>
          <c:showPercent val="0"/>
          <c:showBubbleSize val="0"/>
        </c:dLbls>
        <c:smooth val="0"/>
        <c:axId val="843386607"/>
        <c:axId val="804714735"/>
      </c:lineChart>
      <c:catAx>
        <c:axId val="84338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04714735"/>
        <c:crosses val="autoZero"/>
        <c:auto val="1"/>
        <c:lblAlgn val="ctr"/>
        <c:lblOffset val="100"/>
        <c:noMultiLvlLbl val="0"/>
      </c:catAx>
      <c:valAx>
        <c:axId val="804714735"/>
        <c:scaling>
          <c:orientation val="minMax"/>
          <c:max val="65"/>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T Score</a:t>
                </a:r>
              </a:p>
            </c:rich>
          </c:tx>
          <c:layout>
            <c:manualLayout>
              <c:xMode val="edge"/>
              <c:yMode val="edge"/>
              <c:x val="0"/>
              <c:y val="0.3985526252913598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3386607"/>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20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MASC Physical</a:t>
            </a:r>
            <a:r>
              <a:rPr lang="en-US" baseline="0" dirty="0"/>
              <a:t> Symptoms</a:t>
            </a:r>
          </a:p>
          <a:p>
            <a:pPr>
              <a:defRPr/>
            </a:pP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RANX</c:v>
                </c:pt>
              </c:strCache>
            </c:strRef>
          </c:tx>
          <c:spPr>
            <a:ln w="76200" cap="rnd">
              <a:solidFill>
                <a:schemeClr val="accent1"/>
              </a:solidFill>
              <a:round/>
            </a:ln>
            <a:effectLst/>
          </c:spPr>
          <c:marker>
            <c:symbol val="none"/>
          </c:marker>
          <c:cat>
            <c:strRef>
              <c:f>Sheet1!$A$2:$A$3</c:f>
              <c:strCache>
                <c:ptCount val="2"/>
                <c:pt idx="0">
                  <c:v>Pre (Year 1)</c:v>
                </c:pt>
                <c:pt idx="1">
                  <c:v>Post (Year 2)</c:v>
                </c:pt>
              </c:strCache>
            </c:strRef>
          </c:cat>
          <c:val>
            <c:numRef>
              <c:f>Sheet1!$B$2:$B$3</c:f>
              <c:numCache>
                <c:formatCode>General</c:formatCode>
                <c:ptCount val="2"/>
                <c:pt idx="0">
                  <c:v>55.92</c:v>
                </c:pt>
                <c:pt idx="1">
                  <c:v>49.21</c:v>
                </c:pt>
              </c:numCache>
            </c:numRef>
          </c:val>
          <c:smooth val="0"/>
          <c:extLst>
            <c:ext xmlns:c16="http://schemas.microsoft.com/office/drawing/2014/chart" uri="{C3380CC4-5D6E-409C-BE32-E72D297353CC}">
              <c16:uniqueId val="{00000000-9619-814C-A412-88F839F3BC28}"/>
            </c:ext>
          </c:extLst>
        </c:ser>
        <c:ser>
          <c:idx val="1"/>
          <c:order val="1"/>
          <c:tx>
            <c:strRef>
              <c:f>Sheet1!$C$1</c:f>
              <c:strCache>
                <c:ptCount val="1"/>
                <c:pt idx="0">
                  <c:v>RMATH</c:v>
                </c:pt>
              </c:strCache>
            </c:strRef>
          </c:tx>
          <c:spPr>
            <a:ln w="76200" cap="rnd">
              <a:solidFill>
                <a:schemeClr val="accent2"/>
              </a:solidFill>
              <a:round/>
            </a:ln>
            <a:effectLst/>
          </c:spPr>
          <c:marker>
            <c:symbol val="none"/>
          </c:marker>
          <c:cat>
            <c:strRef>
              <c:f>Sheet1!$A$2:$A$3</c:f>
              <c:strCache>
                <c:ptCount val="2"/>
                <c:pt idx="0">
                  <c:v>Pre (Year 1)</c:v>
                </c:pt>
                <c:pt idx="1">
                  <c:v>Post (Year 2)</c:v>
                </c:pt>
              </c:strCache>
            </c:strRef>
          </c:cat>
          <c:val>
            <c:numRef>
              <c:f>Sheet1!$C$2:$C$3</c:f>
              <c:numCache>
                <c:formatCode>General</c:formatCode>
                <c:ptCount val="2"/>
                <c:pt idx="0">
                  <c:v>56.15</c:v>
                </c:pt>
                <c:pt idx="1">
                  <c:v>49.27</c:v>
                </c:pt>
              </c:numCache>
            </c:numRef>
          </c:val>
          <c:smooth val="0"/>
          <c:extLst>
            <c:ext xmlns:c16="http://schemas.microsoft.com/office/drawing/2014/chart" uri="{C3380CC4-5D6E-409C-BE32-E72D297353CC}">
              <c16:uniqueId val="{00000001-9619-814C-A412-88F839F3BC28}"/>
            </c:ext>
          </c:extLst>
        </c:ser>
        <c:ser>
          <c:idx val="2"/>
          <c:order val="2"/>
          <c:tx>
            <c:strRef>
              <c:f>Sheet1!$D$1</c:f>
              <c:strCache>
                <c:ptCount val="1"/>
                <c:pt idx="0">
                  <c:v>BAU</c:v>
                </c:pt>
              </c:strCache>
            </c:strRef>
          </c:tx>
          <c:spPr>
            <a:ln w="76200" cap="rnd">
              <a:solidFill>
                <a:schemeClr val="accent3"/>
              </a:solidFill>
              <a:round/>
            </a:ln>
            <a:effectLst/>
          </c:spPr>
          <c:marker>
            <c:symbol val="none"/>
          </c:marker>
          <c:cat>
            <c:strRef>
              <c:f>Sheet1!$A$2:$A$3</c:f>
              <c:strCache>
                <c:ptCount val="2"/>
                <c:pt idx="0">
                  <c:v>Pre (Year 1)</c:v>
                </c:pt>
                <c:pt idx="1">
                  <c:v>Post (Year 2)</c:v>
                </c:pt>
              </c:strCache>
            </c:strRef>
          </c:cat>
          <c:val>
            <c:numRef>
              <c:f>Sheet1!$D$2:$D$3</c:f>
              <c:numCache>
                <c:formatCode>General</c:formatCode>
                <c:ptCount val="2"/>
                <c:pt idx="0">
                  <c:v>55.87</c:v>
                </c:pt>
                <c:pt idx="1">
                  <c:v>51.74</c:v>
                </c:pt>
              </c:numCache>
            </c:numRef>
          </c:val>
          <c:smooth val="0"/>
          <c:extLst>
            <c:ext xmlns:c16="http://schemas.microsoft.com/office/drawing/2014/chart" uri="{C3380CC4-5D6E-409C-BE32-E72D297353CC}">
              <c16:uniqueId val="{00000002-9619-814C-A412-88F839F3BC28}"/>
            </c:ext>
          </c:extLst>
        </c:ser>
        <c:dLbls>
          <c:showLegendKey val="0"/>
          <c:showVal val="0"/>
          <c:showCatName val="0"/>
          <c:showSerName val="0"/>
          <c:showPercent val="0"/>
          <c:showBubbleSize val="0"/>
        </c:dLbls>
        <c:smooth val="0"/>
        <c:axId val="843386607"/>
        <c:axId val="804714735"/>
      </c:lineChart>
      <c:catAx>
        <c:axId val="84338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04714735"/>
        <c:crosses val="autoZero"/>
        <c:auto val="1"/>
        <c:lblAlgn val="ctr"/>
        <c:lblOffset val="100"/>
        <c:noMultiLvlLbl val="0"/>
      </c:catAx>
      <c:valAx>
        <c:axId val="804714735"/>
        <c:scaling>
          <c:orientation val="minMax"/>
          <c:max val="65"/>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T Score</a:t>
                </a:r>
              </a:p>
            </c:rich>
          </c:tx>
          <c:layout>
            <c:manualLayout>
              <c:xMode val="edge"/>
              <c:yMode val="edge"/>
              <c:x val="0"/>
              <c:y val="0.3985526252913598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3386607"/>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20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MASC</a:t>
            </a:r>
            <a:r>
              <a:rPr lang="en-US" baseline="0" dirty="0"/>
              <a:t> Social Anxiety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RANX</c:v>
                </c:pt>
              </c:strCache>
            </c:strRef>
          </c:tx>
          <c:spPr>
            <a:ln w="76200" cap="rnd">
              <a:solidFill>
                <a:schemeClr val="accent1"/>
              </a:solidFill>
              <a:round/>
            </a:ln>
            <a:effectLst/>
          </c:spPr>
          <c:marker>
            <c:symbol val="none"/>
          </c:marker>
          <c:cat>
            <c:strRef>
              <c:f>Sheet1!$A$2:$A$3</c:f>
              <c:strCache>
                <c:ptCount val="2"/>
                <c:pt idx="0">
                  <c:v>Pre (Year 1)</c:v>
                </c:pt>
                <c:pt idx="1">
                  <c:v>Post (Year 2)</c:v>
                </c:pt>
              </c:strCache>
            </c:strRef>
          </c:cat>
          <c:val>
            <c:numRef>
              <c:f>Sheet1!$B$2:$B$3</c:f>
              <c:numCache>
                <c:formatCode>General</c:formatCode>
                <c:ptCount val="2"/>
                <c:pt idx="0">
                  <c:v>55.32</c:v>
                </c:pt>
                <c:pt idx="1">
                  <c:v>49.7</c:v>
                </c:pt>
              </c:numCache>
            </c:numRef>
          </c:val>
          <c:smooth val="0"/>
          <c:extLst>
            <c:ext xmlns:c16="http://schemas.microsoft.com/office/drawing/2014/chart" uri="{C3380CC4-5D6E-409C-BE32-E72D297353CC}">
              <c16:uniqueId val="{00000000-9619-814C-A412-88F839F3BC28}"/>
            </c:ext>
          </c:extLst>
        </c:ser>
        <c:ser>
          <c:idx val="1"/>
          <c:order val="1"/>
          <c:tx>
            <c:strRef>
              <c:f>Sheet1!$C$1</c:f>
              <c:strCache>
                <c:ptCount val="1"/>
                <c:pt idx="0">
                  <c:v>RMATH</c:v>
                </c:pt>
              </c:strCache>
            </c:strRef>
          </c:tx>
          <c:spPr>
            <a:ln w="76200" cap="rnd">
              <a:solidFill>
                <a:schemeClr val="accent2"/>
              </a:solidFill>
              <a:round/>
            </a:ln>
            <a:effectLst/>
          </c:spPr>
          <c:marker>
            <c:symbol val="none"/>
          </c:marker>
          <c:cat>
            <c:strRef>
              <c:f>Sheet1!$A$2:$A$3</c:f>
              <c:strCache>
                <c:ptCount val="2"/>
                <c:pt idx="0">
                  <c:v>Pre (Year 1)</c:v>
                </c:pt>
                <c:pt idx="1">
                  <c:v>Post (Year 2)</c:v>
                </c:pt>
              </c:strCache>
            </c:strRef>
          </c:cat>
          <c:val>
            <c:numRef>
              <c:f>Sheet1!$C$2:$C$3</c:f>
              <c:numCache>
                <c:formatCode>General</c:formatCode>
                <c:ptCount val="2"/>
                <c:pt idx="0">
                  <c:v>53.9</c:v>
                </c:pt>
                <c:pt idx="1">
                  <c:v>53.4</c:v>
                </c:pt>
              </c:numCache>
            </c:numRef>
          </c:val>
          <c:smooth val="0"/>
          <c:extLst>
            <c:ext xmlns:c16="http://schemas.microsoft.com/office/drawing/2014/chart" uri="{C3380CC4-5D6E-409C-BE32-E72D297353CC}">
              <c16:uniqueId val="{00000001-9619-814C-A412-88F839F3BC28}"/>
            </c:ext>
          </c:extLst>
        </c:ser>
        <c:ser>
          <c:idx val="2"/>
          <c:order val="2"/>
          <c:tx>
            <c:strRef>
              <c:f>Sheet1!$D$1</c:f>
              <c:strCache>
                <c:ptCount val="1"/>
                <c:pt idx="0">
                  <c:v>BAU</c:v>
                </c:pt>
              </c:strCache>
            </c:strRef>
          </c:tx>
          <c:spPr>
            <a:ln w="76200" cap="rnd">
              <a:solidFill>
                <a:schemeClr val="accent3"/>
              </a:solidFill>
              <a:round/>
            </a:ln>
            <a:effectLst/>
          </c:spPr>
          <c:marker>
            <c:symbol val="none"/>
          </c:marker>
          <c:cat>
            <c:strRef>
              <c:f>Sheet1!$A$2:$A$3</c:f>
              <c:strCache>
                <c:ptCount val="2"/>
                <c:pt idx="0">
                  <c:v>Pre (Year 1)</c:v>
                </c:pt>
                <c:pt idx="1">
                  <c:v>Post (Year 2)</c:v>
                </c:pt>
              </c:strCache>
            </c:strRef>
          </c:cat>
          <c:val>
            <c:numRef>
              <c:f>Sheet1!$D$2:$D$3</c:f>
              <c:numCache>
                <c:formatCode>General</c:formatCode>
                <c:ptCount val="2"/>
                <c:pt idx="0">
                  <c:v>55.79</c:v>
                </c:pt>
                <c:pt idx="1">
                  <c:v>56.61</c:v>
                </c:pt>
              </c:numCache>
            </c:numRef>
          </c:val>
          <c:smooth val="0"/>
          <c:extLst>
            <c:ext xmlns:c16="http://schemas.microsoft.com/office/drawing/2014/chart" uri="{C3380CC4-5D6E-409C-BE32-E72D297353CC}">
              <c16:uniqueId val="{00000002-9619-814C-A412-88F839F3BC28}"/>
            </c:ext>
          </c:extLst>
        </c:ser>
        <c:dLbls>
          <c:showLegendKey val="0"/>
          <c:showVal val="0"/>
          <c:showCatName val="0"/>
          <c:showSerName val="0"/>
          <c:showPercent val="0"/>
          <c:showBubbleSize val="0"/>
        </c:dLbls>
        <c:smooth val="0"/>
        <c:axId val="843386607"/>
        <c:axId val="804714735"/>
      </c:lineChart>
      <c:catAx>
        <c:axId val="84338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04714735"/>
        <c:crosses val="autoZero"/>
        <c:auto val="1"/>
        <c:lblAlgn val="ctr"/>
        <c:lblOffset val="100"/>
        <c:noMultiLvlLbl val="0"/>
      </c:catAx>
      <c:valAx>
        <c:axId val="804714735"/>
        <c:scaling>
          <c:orientation val="minMax"/>
          <c:max val="65"/>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T Score</a:t>
                </a:r>
              </a:p>
            </c:rich>
          </c:tx>
          <c:layout>
            <c:manualLayout>
              <c:xMode val="edge"/>
              <c:yMode val="edge"/>
              <c:x val="0"/>
              <c:y val="0.3985526252913598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3386607"/>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20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Reading Anxiety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RANX</c:v>
                </c:pt>
              </c:strCache>
            </c:strRef>
          </c:tx>
          <c:spPr>
            <a:ln w="76200" cap="rnd">
              <a:solidFill>
                <a:schemeClr val="accent1"/>
              </a:solidFill>
              <a:round/>
            </a:ln>
            <a:effectLst/>
          </c:spPr>
          <c:marker>
            <c:symbol val="none"/>
          </c:marker>
          <c:cat>
            <c:strRef>
              <c:f>Sheet1!$A$2:$A$3</c:f>
              <c:strCache>
                <c:ptCount val="2"/>
                <c:pt idx="0">
                  <c:v>Pre (Year 1)</c:v>
                </c:pt>
                <c:pt idx="1">
                  <c:v>Post (Year 2)</c:v>
                </c:pt>
              </c:strCache>
            </c:strRef>
          </c:cat>
          <c:val>
            <c:numRef>
              <c:f>Sheet1!$B$2:$B$3</c:f>
              <c:numCache>
                <c:formatCode>General</c:formatCode>
                <c:ptCount val="2"/>
                <c:pt idx="0">
                  <c:v>15.58</c:v>
                </c:pt>
                <c:pt idx="1">
                  <c:v>13.55</c:v>
                </c:pt>
              </c:numCache>
            </c:numRef>
          </c:val>
          <c:smooth val="0"/>
          <c:extLst>
            <c:ext xmlns:c16="http://schemas.microsoft.com/office/drawing/2014/chart" uri="{C3380CC4-5D6E-409C-BE32-E72D297353CC}">
              <c16:uniqueId val="{00000000-9619-814C-A412-88F839F3BC28}"/>
            </c:ext>
          </c:extLst>
        </c:ser>
        <c:ser>
          <c:idx val="1"/>
          <c:order val="1"/>
          <c:tx>
            <c:strRef>
              <c:f>Sheet1!$C$1</c:f>
              <c:strCache>
                <c:ptCount val="1"/>
                <c:pt idx="0">
                  <c:v>RMATH</c:v>
                </c:pt>
              </c:strCache>
            </c:strRef>
          </c:tx>
          <c:spPr>
            <a:ln w="76200" cap="rnd">
              <a:solidFill>
                <a:schemeClr val="accent2"/>
              </a:solidFill>
              <a:round/>
            </a:ln>
            <a:effectLst/>
          </c:spPr>
          <c:marker>
            <c:symbol val="none"/>
          </c:marker>
          <c:cat>
            <c:strRef>
              <c:f>Sheet1!$A$2:$A$3</c:f>
              <c:strCache>
                <c:ptCount val="2"/>
                <c:pt idx="0">
                  <c:v>Pre (Year 1)</c:v>
                </c:pt>
                <c:pt idx="1">
                  <c:v>Post (Year 2)</c:v>
                </c:pt>
              </c:strCache>
            </c:strRef>
          </c:cat>
          <c:val>
            <c:numRef>
              <c:f>Sheet1!$C$2:$C$3</c:f>
              <c:numCache>
                <c:formatCode>General</c:formatCode>
                <c:ptCount val="2"/>
                <c:pt idx="0">
                  <c:v>15.52</c:v>
                </c:pt>
                <c:pt idx="1">
                  <c:v>14.48</c:v>
                </c:pt>
              </c:numCache>
            </c:numRef>
          </c:val>
          <c:smooth val="0"/>
          <c:extLst>
            <c:ext xmlns:c16="http://schemas.microsoft.com/office/drawing/2014/chart" uri="{C3380CC4-5D6E-409C-BE32-E72D297353CC}">
              <c16:uniqueId val="{00000001-9619-814C-A412-88F839F3BC28}"/>
            </c:ext>
          </c:extLst>
        </c:ser>
        <c:ser>
          <c:idx val="2"/>
          <c:order val="2"/>
          <c:tx>
            <c:strRef>
              <c:f>Sheet1!$D$1</c:f>
              <c:strCache>
                <c:ptCount val="1"/>
                <c:pt idx="0">
                  <c:v>BAU</c:v>
                </c:pt>
              </c:strCache>
            </c:strRef>
          </c:tx>
          <c:spPr>
            <a:ln w="76200" cap="rnd">
              <a:solidFill>
                <a:schemeClr val="accent3"/>
              </a:solidFill>
              <a:round/>
            </a:ln>
            <a:effectLst/>
          </c:spPr>
          <c:marker>
            <c:symbol val="none"/>
          </c:marker>
          <c:cat>
            <c:strRef>
              <c:f>Sheet1!$A$2:$A$3</c:f>
              <c:strCache>
                <c:ptCount val="2"/>
                <c:pt idx="0">
                  <c:v>Pre (Year 1)</c:v>
                </c:pt>
                <c:pt idx="1">
                  <c:v>Post (Year 2)</c:v>
                </c:pt>
              </c:strCache>
            </c:strRef>
          </c:cat>
          <c:val>
            <c:numRef>
              <c:f>Sheet1!$D$2:$D$3</c:f>
              <c:numCache>
                <c:formatCode>General</c:formatCode>
                <c:ptCount val="2"/>
                <c:pt idx="0">
                  <c:v>16.600000000000001</c:v>
                </c:pt>
                <c:pt idx="1">
                  <c:v>15.68</c:v>
                </c:pt>
              </c:numCache>
            </c:numRef>
          </c:val>
          <c:smooth val="0"/>
          <c:extLst>
            <c:ext xmlns:c16="http://schemas.microsoft.com/office/drawing/2014/chart" uri="{C3380CC4-5D6E-409C-BE32-E72D297353CC}">
              <c16:uniqueId val="{00000002-9619-814C-A412-88F839F3BC28}"/>
            </c:ext>
          </c:extLst>
        </c:ser>
        <c:dLbls>
          <c:showLegendKey val="0"/>
          <c:showVal val="0"/>
          <c:showCatName val="0"/>
          <c:showSerName val="0"/>
          <c:showPercent val="0"/>
          <c:showBubbleSize val="0"/>
        </c:dLbls>
        <c:smooth val="0"/>
        <c:axId val="843386607"/>
        <c:axId val="804714735"/>
      </c:lineChart>
      <c:catAx>
        <c:axId val="843386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04714735"/>
        <c:crosses val="autoZero"/>
        <c:auto val="1"/>
        <c:lblAlgn val="ctr"/>
        <c:lblOffset val="100"/>
        <c:noMultiLvlLbl val="0"/>
      </c:catAx>
      <c:valAx>
        <c:axId val="804714735"/>
        <c:scaling>
          <c:orientation val="minMax"/>
          <c:max val="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dirty="0"/>
                  <a:t>Raw Score</a:t>
                </a:r>
              </a:p>
            </c:rich>
          </c:tx>
          <c:layout>
            <c:manualLayout>
              <c:xMode val="edge"/>
              <c:yMode val="edge"/>
              <c:x val="0"/>
              <c:y val="0.3985526252913598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3386607"/>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20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CBCAB-7537-4D5C-9C61-5DFADE89EE5D}"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n-US"/>
        </a:p>
      </dgm:t>
    </dgm:pt>
    <dgm:pt modelId="{D56B64E7-B795-4BF5-9FDD-D51CC22A6AE1}">
      <dgm:prSet phldrT="[Text]"/>
      <dgm:spPr/>
      <dgm:t>
        <a:bodyPr/>
        <a:lstStyle/>
        <a:p>
          <a:r>
            <a:rPr lang="en-US" dirty="0"/>
            <a:t>Change Dosage or Time</a:t>
          </a:r>
        </a:p>
      </dgm:t>
    </dgm:pt>
    <dgm:pt modelId="{F07A03D5-4F5B-4D97-BD84-934086D03B39}" type="parTrans" cxnId="{9EBA016A-911B-4378-9F10-2DD8990B062C}">
      <dgm:prSet/>
      <dgm:spPr/>
      <dgm:t>
        <a:bodyPr/>
        <a:lstStyle/>
        <a:p>
          <a:endParaRPr lang="en-US"/>
        </a:p>
      </dgm:t>
    </dgm:pt>
    <dgm:pt modelId="{5EB369AD-A556-405F-BFAF-3B8CE8F56C51}" type="sibTrans" cxnId="{9EBA016A-911B-4378-9F10-2DD8990B062C}">
      <dgm:prSet/>
      <dgm:spPr/>
      <dgm:t>
        <a:bodyPr/>
        <a:lstStyle/>
        <a:p>
          <a:endParaRPr lang="en-US"/>
        </a:p>
      </dgm:t>
    </dgm:pt>
    <dgm:pt modelId="{B342F71C-0935-494C-B638-D9E60026882A}">
      <dgm:prSet phldrT="[Text]"/>
      <dgm:spPr/>
      <dgm:t>
        <a:bodyPr/>
        <a:lstStyle/>
        <a:p>
          <a:r>
            <a:rPr lang="en-US" dirty="0"/>
            <a:t>Change the Learning Environment to Promote Attention and Engagement</a:t>
          </a:r>
        </a:p>
      </dgm:t>
    </dgm:pt>
    <dgm:pt modelId="{CDFCF50A-AF0F-4B05-91F3-F3F0F8506C50}" type="parTrans" cxnId="{A1A4C45D-158F-4580-A78B-00BE4DCD6476}">
      <dgm:prSet/>
      <dgm:spPr/>
      <dgm:t>
        <a:bodyPr/>
        <a:lstStyle/>
        <a:p>
          <a:endParaRPr lang="en-US"/>
        </a:p>
      </dgm:t>
    </dgm:pt>
    <dgm:pt modelId="{A3B363B6-2EEF-4FC8-AAF0-4EC271F4DD0C}" type="sibTrans" cxnId="{A1A4C45D-158F-4580-A78B-00BE4DCD6476}">
      <dgm:prSet/>
      <dgm:spPr/>
      <dgm:t>
        <a:bodyPr/>
        <a:lstStyle/>
        <a:p>
          <a:endParaRPr lang="en-US"/>
        </a:p>
      </dgm:t>
    </dgm:pt>
    <dgm:pt modelId="{9E5BB7A4-58EB-4DA3-AC83-ED53C1CC37C1}">
      <dgm:prSet phldrT="[Text]"/>
      <dgm:spPr/>
      <dgm:t>
        <a:bodyPr/>
        <a:lstStyle/>
        <a:p>
          <a:r>
            <a:rPr lang="en-US" dirty="0"/>
            <a:t>Combine Cognitive Processing Strategies with Academic Learning</a:t>
          </a:r>
        </a:p>
      </dgm:t>
    </dgm:pt>
    <dgm:pt modelId="{FA3E9BA6-ECB0-441D-9094-F87ACB1BBEDF}" type="parTrans" cxnId="{461ED3D4-21A3-4934-9D2D-42EB3DB4E53D}">
      <dgm:prSet/>
      <dgm:spPr/>
      <dgm:t>
        <a:bodyPr/>
        <a:lstStyle/>
        <a:p>
          <a:endParaRPr lang="en-US"/>
        </a:p>
      </dgm:t>
    </dgm:pt>
    <dgm:pt modelId="{6E07F294-BFF2-44F9-8033-77F6D8959DC8}" type="sibTrans" cxnId="{461ED3D4-21A3-4934-9D2D-42EB3DB4E53D}">
      <dgm:prSet/>
      <dgm:spPr/>
      <dgm:t>
        <a:bodyPr/>
        <a:lstStyle/>
        <a:p>
          <a:endParaRPr lang="en-US"/>
        </a:p>
      </dgm:t>
    </dgm:pt>
    <dgm:pt modelId="{125F6EC5-268D-4871-A1F4-8B35C2B627CF}">
      <dgm:prSet phldrT="[Text]"/>
      <dgm:spPr/>
      <dgm:t>
        <a:bodyPr/>
        <a:lstStyle/>
        <a:p>
          <a:r>
            <a:rPr lang="en-US" dirty="0"/>
            <a:t>Modify Delivery of Instruction </a:t>
          </a:r>
        </a:p>
      </dgm:t>
    </dgm:pt>
    <dgm:pt modelId="{64E0C60F-19C2-4DA0-8A69-973BF767D2CA}" type="parTrans" cxnId="{95C7A00A-F59D-409F-B7FD-741E877681E1}">
      <dgm:prSet/>
      <dgm:spPr/>
      <dgm:t>
        <a:bodyPr/>
        <a:lstStyle/>
        <a:p>
          <a:endParaRPr lang="en-US"/>
        </a:p>
      </dgm:t>
    </dgm:pt>
    <dgm:pt modelId="{E990EA91-0F87-49B6-A1E2-4C7793F5ABD8}" type="sibTrans" cxnId="{95C7A00A-F59D-409F-B7FD-741E877681E1}">
      <dgm:prSet/>
      <dgm:spPr/>
      <dgm:t>
        <a:bodyPr/>
        <a:lstStyle/>
        <a:p>
          <a:endParaRPr lang="en-US"/>
        </a:p>
      </dgm:t>
    </dgm:pt>
    <dgm:pt modelId="{AA2A4AF1-CA7E-411B-9E4D-2CE6633C23B2}" type="pres">
      <dgm:prSet presAssocID="{9A0CBCAB-7537-4D5C-9C61-5DFADE89EE5D}" presName="Name0" presStyleCnt="0">
        <dgm:presLayoutVars>
          <dgm:dir/>
          <dgm:resizeHandles val="exact"/>
        </dgm:presLayoutVars>
      </dgm:prSet>
      <dgm:spPr/>
    </dgm:pt>
    <dgm:pt modelId="{6CFBA4EF-3C46-49EC-9467-7DB11AD99409}" type="pres">
      <dgm:prSet presAssocID="{D56B64E7-B795-4BF5-9FDD-D51CC22A6AE1}" presName="Name5" presStyleLbl="vennNode1" presStyleIdx="0" presStyleCnt="4">
        <dgm:presLayoutVars>
          <dgm:bulletEnabled val="1"/>
        </dgm:presLayoutVars>
      </dgm:prSet>
      <dgm:spPr/>
    </dgm:pt>
    <dgm:pt modelId="{D9E0ECA3-4CDD-4231-BAC4-866C6B060E84}" type="pres">
      <dgm:prSet presAssocID="{5EB369AD-A556-405F-BFAF-3B8CE8F56C51}" presName="space" presStyleCnt="0"/>
      <dgm:spPr/>
    </dgm:pt>
    <dgm:pt modelId="{DF94FEE5-6127-4523-AFF5-FD5E8D6481E4}" type="pres">
      <dgm:prSet presAssocID="{B342F71C-0935-494C-B638-D9E60026882A}" presName="Name5" presStyleLbl="vennNode1" presStyleIdx="1" presStyleCnt="4">
        <dgm:presLayoutVars>
          <dgm:bulletEnabled val="1"/>
        </dgm:presLayoutVars>
      </dgm:prSet>
      <dgm:spPr/>
    </dgm:pt>
    <dgm:pt modelId="{769082DB-D953-4CFA-99E2-87A3C838658A}" type="pres">
      <dgm:prSet presAssocID="{A3B363B6-2EEF-4FC8-AAF0-4EC271F4DD0C}" presName="space" presStyleCnt="0"/>
      <dgm:spPr/>
    </dgm:pt>
    <dgm:pt modelId="{DB608E0E-55BB-4F28-8D26-FF5689F6849C}" type="pres">
      <dgm:prSet presAssocID="{9E5BB7A4-58EB-4DA3-AC83-ED53C1CC37C1}" presName="Name5" presStyleLbl="vennNode1" presStyleIdx="2" presStyleCnt="4" custLinFactNeighborX="20412" custLinFactNeighborY="2041">
        <dgm:presLayoutVars>
          <dgm:bulletEnabled val="1"/>
        </dgm:presLayoutVars>
      </dgm:prSet>
      <dgm:spPr/>
    </dgm:pt>
    <dgm:pt modelId="{5FB4FB49-A6C9-40B9-ADD8-CCA34B639604}" type="pres">
      <dgm:prSet presAssocID="{6E07F294-BFF2-44F9-8033-77F6D8959DC8}" presName="space" presStyleCnt="0"/>
      <dgm:spPr/>
    </dgm:pt>
    <dgm:pt modelId="{24C803E8-95BE-4928-8CC8-23F854845D30}" type="pres">
      <dgm:prSet presAssocID="{125F6EC5-268D-4871-A1F4-8B35C2B627CF}" presName="Name5" presStyleLbl="vennNode1" presStyleIdx="3" presStyleCnt="4">
        <dgm:presLayoutVars>
          <dgm:bulletEnabled val="1"/>
        </dgm:presLayoutVars>
      </dgm:prSet>
      <dgm:spPr/>
    </dgm:pt>
  </dgm:ptLst>
  <dgm:cxnLst>
    <dgm:cxn modelId="{C9D99403-D936-4242-A8BC-50D7EADD00B9}" type="presOf" srcId="{D56B64E7-B795-4BF5-9FDD-D51CC22A6AE1}" destId="{6CFBA4EF-3C46-49EC-9467-7DB11AD99409}" srcOrd="0" destOrd="0" presId="urn:microsoft.com/office/officeart/2005/8/layout/venn3"/>
    <dgm:cxn modelId="{95C7A00A-F59D-409F-B7FD-741E877681E1}" srcId="{9A0CBCAB-7537-4D5C-9C61-5DFADE89EE5D}" destId="{125F6EC5-268D-4871-A1F4-8B35C2B627CF}" srcOrd="3" destOrd="0" parTransId="{64E0C60F-19C2-4DA0-8A69-973BF767D2CA}" sibTransId="{E990EA91-0F87-49B6-A1E2-4C7793F5ABD8}"/>
    <dgm:cxn modelId="{BF561F14-BE60-FB41-9530-62F1F5CC1E67}" type="presOf" srcId="{9A0CBCAB-7537-4D5C-9C61-5DFADE89EE5D}" destId="{AA2A4AF1-CA7E-411B-9E4D-2CE6633C23B2}" srcOrd="0" destOrd="0" presId="urn:microsoft.com/office/officeart/2005/8/layout/venn3"/>
    <dgm:cxn modelId="{9F52192D-F73A-D44B-B5C5-2D0163D17111}" type="presOf" srcId="{B342F71C-0935-494C-B638-D9E60026882A}" destId="{DF94FEE5-6127-4523-AFF5-FD5E8D6481E4}" srcOrd="0" destOrd="0" presId="urn:microsoft.com/office/officeart/2005/8/layout/venn3"/>
    <dgm:cxn modelId="{A1A4C45D-158F-4580-A78B-00BE4DCD6476}" srcId="{9A0CBCAB-7537-4D5C-9C61-5DFADE89EE5D}" destId="{B342F71C-0935-494C-B638-D9E60026882A}" srcOrd="1" destOrd="0" parTransId="{CDFCF50A-AF0F-4B05-91F3-F3F0F8506C50}" sibTransId="{A3B363B6-2EEF-4FC8-AAF0-4EC271F4DD0C}"/>
    <dgm:cxn modelId="{9EBA016A-911B-4378-9F10-2DD8990B062C}" srcId="{9A0CBCAB-7537-4D5C-9C61-5DFADE89EE5D}" destId="{D56B64E7-B795-4BF5-9FDD-D51CC22A6AE1}" srcOrd="0" destOrd="0" parTransId="{F07A03D5-4F5B-4D97-BD84-934086D03B39}" sibTransId="{5EB369AD-A556-405F-BFAF-3B8CE8F56C51}"/>
    <dgm:cxn modelId="{CC07DF82-CCCE-CF4D-824A-CE9D04B58480}" type="presOf" srcId="{125F6EC5-268D-4871-A1F4-8B35C2B627CF}" destId="{24C803E8-95BE-4928-8CC8-23F854845D30}" srcOrd="0" destOrd="0" presId="urn:microsoft.com/office/officeart/2005/8/layout/venn3"/>
    <dgm:cxn modelId="{53B4E6AF-6D8D-A24C-A9E0-0F4EF227EFEF}" type="presOf" srcId="{9E5BB7A4-58EB-4DA3-AC83-ED53C1CC37C1}" destId="{DB608E0E-55BB-4F28-8D26-FF5689F6849C}" srcOrd="0" destOrd="0" presId="urn:microsoft.com/office/officeart/2005/8/layout/venn3"/>
    <dgm:cxn modelId="{461ED3D4-21A3-4934-9D2D-42EB3DB4E53D}" srcId="{9A0CBCAB-7537-4D5C-9C61-5DFADE89EE5D}" destId="{9E5BB7A4-58EB-4DA3-AC83-ED53C1CC37C1}" srcOrd="2" destOrd="0" parTransId="{FA3E9BA6-ECB0-441D-9094-F87ACB1BBEDF}" sibTransId="{6E07F294-BFF2-44F9-8033-77F6D8959DC8}"/>
    <dgm:cxn modelId="{984B42B7-7999-BC4E-83BB-B852230EE2C0}" type="presParOf" srcId="{AA2A4AF1-CA7E-411B-9E4D-2CE6633C23B2}" destId="{6CFBA4EF-3C46-49EC-9467-7DB11AD99409}" srcOrd="0" destOrd="0" presId="urn:microsoft.com/office/officeart/2005/8/layout/venn3"/>
    <dgm:cxn modelId="{0240EE5D-F5B4-FF4F-8FBB-47BC903E68A4}" type="presParOf" srcId="{AA2A4AF1-CA7E-411B-9E4D-2CE6633C23B2}" destId="{D9E0ECA3-4CDD-4231-BAC4-866C6B060E84}" srcOrd="1" destOrd="0" presId="urn:microsoft.com/office/officeart/2005/8/layout/venn3"/>
    <dgm:cxn modelId="{8E9C8B3B-25B6-0741-B5FB-5EBB46B992C7}" type="presParOf" srcId="{AA2A4AF1-CA7E-411B-9E4D-2CE6633C23B2}" destId="{DF94FEE5-6127-4523-AFF5-FD5E8D6481E4}" srcOrd="2" destOrd="0" presId="urn:microsoft.com/office/officeart/2005/8/layout/venn3"/>
    <dgm:cxn modelId="{30DD977D-5A6C-6046-ABC1-102E817465B5}" type="presParOf" srcId="{AA2A4AF1-CA7E-411B-9E4D-2CE6633C23B2}" destId="{769082DB-D953-4CFA-99E2-87A3C838658A}" srcOrd="3" destOrd="0" presId="urn:microsoft.com/office/officeart/2005/8/layout/venn3"/>
    <dgm:cxn modelId="{D9DDB063-B720-9A47-968A-05B99FF02B7A}" type="presParOf" srcId="{AA2A4AF1-CA7E-411B-9E4D-2CE6633C23B2}" destId="{DB608E0E-55BB-4F28-8D26-FF5689F6849C}" srcOrd="4" destOrd="0" presId="urn:microsoft.com/office/officeart/2005/8/layout/venn3"/>
    <dgm:cxn modelId="{AB2CDB41-516A-EA42-9F9D-E9A38EB94EF0}" type="presParOf" srcId="{AA2A4AF1-CA7E-411B-9E4D-2CE6633C23B2}" destId="{5FB4FB49-A6C9-40B9-ADD8-CCA34B639604}" srcOrd="5" destOrd="0" presId="urn:microsoft.com/office/officeart/2005/8/layout/venn3"/>
    <dgm:cxn modelId="{08B71258-F8C3-7643-A8A5-692390BF59FE}" type="presParOf" srcId="{AA2A4AF1-CA7E-411B-9E4D-2CE6633C23B2}" destId="{24C803E8-95BE-4928-8CC8-23F854845D30}"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0F1FCB-5E19-C84B-A692-B91D671C807E}" type="doc">
      <dgm:prSet loTypeId="urn:microsoft.com/office/officeart/2005/8/layout/hList1" loCatId="" qsTypeId="urn:microsoft.com/office/officeart/2005/8/quickstyle/simple4" qsCatId="simple" csTypeId="urn:microsoft.com/office/officeart/2005/8/colors/accent6_2" csCatId="accent6" phldr="1"/>
      <dgm:spPr/>
      <dgm:t>
        <a:bodyPr/>
        <a:lstStyle/>
        <a:p>
          <a:endParaRPr lang="en-US"/>
        </a:p>
      </dgm:t>
    </dgm:pt>
    <dgm:pt modelId="{1A60A36D-837E-324A-B40C-0CCCAADAD58F}">
      <dgm:prSet phldrT="[Text]" custT="1"/>
      <dgm:spPr>
        <a:solidFill>
          <a:schemeClr val="accent1"/>
        </a:solidFill>
      </dgm:spPr>
      <dgm:t>
        <a:bodyPr/>
        <a:lstStyle/>
        <a:p>
          <a:pPr algn="ctr"/>
          <a:r>
            <a:rPr lang="en-US" sz="2400" b="0" i="0" dirty="0">
              <a:latin typeface="+mn-lt"/>
              <a:cs typeface="Calibri" panose="020F0502020204030204" pitchFamily="34" charset="0"/>
            </a:rPr>
            <a:t>Stretch Text</a:t>
          </a:r>
        </a:p>
      </dgm:t>
    </dgm:pt>
    <dgm:pt modelId="{F8A93D03-EC41-8544-B58E-65A62610D7D9}" type="parTrans" cxnId="{577FCF9D-7A5D-114C-AAAE-D008E860A25F}">
      <dgm:prSet/>
      <dgm:spPr/>
      <dgm:t>
        <a:bodyPr/>
        <a:lstStyle/>
        <a:p>
          <a:endParaRPr lang="en-US"/>
        </a:p>
      </dgm:t>
    </dgm:pt>
    <dgm:pt modelId="{98DE40B9-401D-2448-AA80-967EF27A037C}" type="sibTrans" cxnId="{577FCF9D-7A5D-114C-AAAE-D008E860A25F}">
      <dgm:prSet/>
      <dgm:spPr/>
      <dgm:t>
        <a:bodyPr/>
        <a:lstStyle/>
        <a:p>
          <a:endParaRPr lang="en-US"/>
        </a:p>
      </dgm:t>
    </dgm:pt>
    <dgm:pt modelId="{A922EEF3-EA7C-EE4F-95C7-799C2D106CB2}">
      <dgm:prSet phldrT="[Text]" custT="1"/>
      <dgm:spPr>
        <a:solidFill>
          <a:schemeClr val="accent1"/>
        </a:solidFill>
      </dgm:spPr>
      <dgm:t>
        <a:bodyPr/>
        <a:lstStyle/>
        <a:p>
          <a:pPr marL="0" algn="ctr">
            <a:buNone/>
          </a:pPr>
          <a:r>
            <a:rPr lang="en-US" sz="2400" b="0" i="0" dirty="0">
              <a:latin typeface="+mn-lt"/>
              <a:cs typeface="Calibri" panose="020F0502020204030204" pitchFamily="34" charset="0"/>
            </a:rPr>
            <a:t>Fluency With Text</a:t>
          </a:r>
        </a:p>
      </dgm:t>
    </dgm:pt>
    <dgm:pt modelId="{27D2BF9E-1F4B-9349-AFA0-14F515E50C79}" type="parTrans" cxnId="{3D11C45D-06BD-2740-A4EA-95B78442FC55}">
      <dgm:prSet/>
      <dgm:spPr/>
      <dgm:t>
        <a:bodyPr/>
        <a:lstStyle/>
        <a:p>
          <a:endParaRPr lang="en-US"/>
        </a:p>
      </dgm:t>
    </dgm:pt>
    <dgm:pt modelId="{A65A95B2-30C2-194B-9E96-6FA35858DA6C}" type="sibTrans" cxnId="{3D11C45D-06BD-2740-A4EA-95B78442FC55}">
      <dgm:prSet/>
      <dgm:spPr/>
      <dgm:t>
        <a:bodyPr/>
        <a:lstStyle/>
        <a:p>
          <a:endParaRPr lang="en-US"/>
        </a:p>
      </dgm:t>
    </dgm:pt>
    <dgm:pt modelId="{20D33F12-9CE4-CB4A-A928-9537A8C3E987}">
      <dgm:prSet custT="1"/>
      <dgm:spPr>
        <a:solidFill>
          <a:srgbClr val="188C1C"/>
        </a:solidFill>
      </dgm:spPr>
      <dgm:t>
        <a:bodyPr/>
        <a:lstStyle/>
        <a:p>
          <a:pPr algn="ctr"/>
          <a:r>
            <a:rPr lang="en-US" sz="2500" b="1" i="0" dirty="0">
              <a:latin typeface="+mn-lt"/>
              <a:cs typeface="Calibri" panose="020F0502020204030204" pitchFamily="34" charset="0"/>
            </a:rPr>
            <a:t>Math</a:t>
          </a:r>
        </a:p>
      </dgm:t>
    </dgm:pt>
    <dgm:pt modelId="{96DC14E9-7391-A340-B780-65C83168DA8D}" type="parTrans" cxnId="{32827B7E-0509-8C41-AA95-84C3B2F57EBC}">
      <dgm:prSet/>
      <dgm:spPr/>
      <dgm:t>
        <a:bodyPr/>
        <a:lstStyle/>
        <a:p>
          <a:endParaRPr lang="en-US"/>
        </a:p>
      </dgm:t>
    </dgm:pt>
    <dgm:pt modelId="{5D389281-DFFA-C845-B50C-F0C8323D29DD}" type="sibTrans" cxnId="{32827B7E-0509-8C41-AA95-84C3B2F57EBC}">
      <dgm:prSet/>
      <dgm:spPr/>
      <dgm:t>
        <a:bodyPr/>
        <a:lstStyle/>
        <a:p>
          <a:endParaRPr lang="en-US"/>
        </a:p>
      </dgm:t>
    </dgm:pt>
    <dgm:pt modelId="{C4FA6480-595B-0348-9934-3EAFC56396FA}">
      <dgm:prSet custT="1"/>
      <dgm:spPr>
        <a:solidFill>
          <a:schemeClr val="accent1"/>
        </a:solidFill>
      </dgm:spPr>
      <dgm:t>
        <a:bodyPr/>
        <a:lstStyle/>
        <a:p>
          <a:pPr algn="ctr">
            <a:lnSpc>
              <a:spcPct val="90000"/>
            </a:lnSpc>
            <a:spcAft>
              <a:spcPct val="35000"/>
            </a:spcAft>
          </a:pPr>
          <a:r>
            <a:rPr lang="en-US" sz="2400" b="0" i="0" dirty="0">
              <a:latin typeface="+mn-lt"/>
              <a:cs typeface="Calibri" panose="020F0502020204030204" pitchFamily="34" charset="0"/>
            </a:rPr>
            <a:t>Word Reading</a:t>
          </a:r>
        </a:p>
      </dgm:t>
    </dgm:pt>
    <dgm:pt modelId="{E5284995-4B13-F144-A473-08DE270D00A7}" type="parTrans" cxnId="{1E6BAE7D-12A5-C440-9211-67BD6A6D2A1F}">
      <dgm:prSet/>
      <dgm:spPr/>
      <dgm:t>
        <a:bodyPr/>
        <a:lstStyle/>
        <a:p>
          <a:endParaRPr lang="en-US"/>
        </a:p>
      </dgm:t>
    </dgm:pt>
    <dgm:pt modelId="{06CDF59D-8905-364A-A3E5-25BB789329A3}" type="sibTrans" cxnId="{1E6BAE7D-12A5-C440-9211-67BD6A6D2A1F}">
      <dgm:prSet/>
      <dgm:spPr/>
      <dgm:t>
        <a:bodyPr/>
        <a:lstStyle/>
        <a:p>
          <a:endParaRPr lang="en-US"/>
        </a:p>
      </dgm:t>
    </dgm:pt>
    <dgm:pt modelId="{9FBAB801-F3CA-EE47-A63F-1035C2768E06}">
      <dgm:prSet custT="1"/>
      <dgm:spPr/>
      <dgm:t>
        <a:bodyPr/>
        <a:lstStyle/>
        <a:p>
          <a:pPr algn="l">
            <a:buFont typeface="Arial" panose="020B0604020202020204" pitchFamily="34" charset="0"/>
            <a:buChar char="•"/>
          </a:pPr>
          <a:r>
            <a:rPr lang="en-US" sz="1750" b="0" i="0" dirty="0">
              <a:latin typeface="+mn-lt"/>
              <a:cs typeface="Gill Sans" panose="020B0502020104020203" pitchFamily="34" charset="-79"/>
            </a:rPr>
            <a:t>Math Computation</a:t>
          </a:r>
        </a:p>
      </dgm:t>
    </dgm:pt>
    <dgm:pt modelId="{AED4D6B2-30E8-C34E-A216-6BAC20B96A1A}" type="parTrans" cxnId="{CE65B5F0-23FA-C04A-9333-7DA5CDD3FA1C}">
      <dgm:prSet/>
      <dgm:spPr/>
      <dgm:t>
        <a:bodyPr/>
        <a:lstStyle/>
        <a:p>
          <a:endParaRPr lang="en-US"/>
        </a:p>
      </dgm:t>
    </dgm:pt>
    <dgm:pt modelId="{F98D97C4-0FF4-5148-BAB1-0728A6AAD4D2}" type="sibTrans" cxnId="{CE65B5F0-23FA-C04A-9333-7DA5CDD3FA1C}">
      <dgm:prSet/>
      <dgm:spPr/>
      <dgm:t>
        <a:bodyPr/>
        <a:lstStyle/>
        <a:p>
          <a:endParaRPr lang="en-US"/>
        </a:p>
      </dgm:t>
    </dgm:pt>
    <dgm:pt modelId="{230D23FF-2DA1-7046-AC93-EA8EE30E8D6B}">
      <dgm:prSet phldrT="[Text]" custT="1"/>
      <dgm:spPr/>
      <dgm:t>
        <a:bodyPr/>
        <a:lstStyle/>
        <a:p>
          <a:pPr marL="234950" indent="-177800" algn="l">
            <a:tabLst/>
          </a:pPr>
          <a:r>
            <a:rPr lang="en-US" sz="1750" b="0" i="0" dirty="0">
              <a:latin typeface="+mn-lt"/>
              <a:cs typeface="Calibri" panose="020F0502020204030204" pitchFamily="34" charset="0"/>
            </a:rPr>
            <a:t>Same</a:t>
          </a:r>
        </a:p>
      </dgm:t>
    </dgm:pt>
    <dgm:pt modelId="{740D5A14-73DE-384F-9B3C-18ACA3798DC8}" type="sibTrans" cxnId="{6FFE2C91-7C01-6144-8689-03A56A4FD6A2}">
      <dgm:prSet/>
      <dgm:spPr/>
      <dgm:t>
        <a:bodyPr/>
        <a:lstStyle/>
        <a:p>
          <a:endParaRPr lang="en-US"/>
        </a:p>
      </dgm:t>
    </dgm:pt>
    <dgm:pt modelId="{CDEB596B-8ADC-AA4C-BF56-03A62EA6C591}" type="parTrans" cxnId="{6FFE2C91-7C01-6144-8689-03A56A4FD6A2}">
      <dgm:prSet/>
      <dgm:spPr/>
      <dgm:t>
        <a:bodyPr/>
        <a:lstStyle/>
        <a:p>
          <a:endParaRPr lang="en-US"/>
        </a:p>
      </dgm:t>
    </dgm:pt>
    <dgm:pt modelId="{D0633336-FDCD-CF4F-843E-C9572944A1F7}">
      <dgm:prSet phldrT="[Text]" custT="1"/>
      <dgm:spPr/>
      <dgm:t>
        <a:bodyPr/>
        <a:lstStyle/>
        <a:p>
          <a:pPr marL="7938" indent="0" algn="l">
            <a:buFont typeface="Arial" panose="020B0604020202020204" pitchFamily="34" charset="0"/>
            <a:buChar char="•"/>
            <a:tabLst/>
          </a:pPr>
          <a:r>
            <a:rPr lang="en-US" sz="1750" b="0" i="0" dirty="0">
              <a:latin typeface="+mn-lt"/>
              <a:cs typeface="Calibri" panose="020F0502020204030204" pitchFamily="34" charset="0"/>
            </a:rPr>
            <a:t>Same</a:t>
          </a:r>
        </a:p>
      </dgm:t>
    </dgm:pt>
    <dgm:pt modelId="{6B4C16BC-E120-A14C-BFA5-65474A456DAD}" type="parTrans" cxnId="{D1B7279D-26C9-8343-ACFB-DD967982A02C}">
      <dgm:prSet/>
      <dgm:spPr/>
      <dgm:t>
        <a:bodyPr/>
        <a:lstStyle/>
        <a:p>
          <a:endParaRPr lang="en-US"/>
        </a:p>
      </dgm:t>
    </dgm:pt>
    <dgm:pt modelId="{DBD395EA-C403-794E-BA70-9E174CD7108F}" type="sibTrans" cxnId="{D1B7279D-26C9-8343-ACFB-DD967982A02C}">
      <dgm:prSet/>
      <dgm:spPr/>
      <dgm:t>
        <a:bodyPr/>
        <a:lstStyle/>
        <a:p>
          <a:endParaRPr lang="en-US"/>
        </a:p>
      </dgm:t>
    </dgm:pt>
    <dgm:pt modelId="{4EAB80A4-E278-CB48-97A6-7537F9318C66}">
      <dgm:prSet custT="1"/>
      <dgm:spPr/>
      <dgm:t>
        <a:bodyPr/>
        <a:lstStyle/>
        <a:p>
          <a:pPr algn="l">
            <a:lnSpc>
              <a:spcPct val="100000"/>
            </a:lnSpc>
            <a:spcAft>
              <a:spcPts val="234"/>
            </a:spcAft>
          </a:pPr>
          <a:r>
            <a:rPr lang="en-US" sz="1750" b="0" i="0" dirty="0">
              <a:latin typeface="+mn-lt"/>
              <a:cs typeface="Calibri" panose="020F0502020204030204" pitchFamily="34" charset="0"/>
            </a:rPr>
            <a:t>Same</a:t>
          </a:r>
          <a:endParaRPr lang="en-US" sz="1750" b="0" i="0" dirty="0">
            <a:latin typeface="+mn-lt"/>
            <a:cs typeface="Gill Sans" panose="020B0502020104020203" pitchFamily="34" charset="-79"/>
          </a:endParaRPr>
        </a:p>
      </dgm:t>
    </dgm:pt>
    <dgm:pt modelId="{A7B96A71-ED73-D74E-8999-C7042BB26809}" type="sibTrans" cxnId="{2AFC1D35-477F-944C-94CC-D13F068D41C6}">
      <dgm:prSet/>
      <dgm:spPr/>
      <dgm:t>
        <a:bodyPr/>
        <a:lstStyle/>
        <a:p>
          <a:endParaRPr lang="en-US"/>
        </a:p>
      </dgm:t>
    </dgm:pt>
    <dgm:pt modelId="{02535638-5604-694E-AA79-101DD7202F41}" type="parTrans" cxnId="{2AFC1D35-477F-944C-94CC-D13F068D41C6}">
      <dgm:prSet/>
      <dgm:spPr/>
      <dgm:t>
        <a:bodyPr/>
        <a:lstStyle/>
        <a:p>
          <a:endParaRPr lang="en-US"/>
        </a:p>
      </dgm:t>
    </dgm:pt>
    <dgm:pt modelId="{463E5556-0D6E-064C-B856-467D660A7703}">
      <dgm:prSet phldrT="[Text]" custT="1"/>
      <dgm:spPr/>
      <dgm:t>
        <a:bodyPr/>
        <a:lstStyle/>
        <a:p>
          <a:pPr marL="234950" indent="-177800" algn="l">
            <a:tabLst/>
          </a:pPr>
          <a:endParaRPr lang="en-US" sz="1750" b="0" i="0" dirty="0">
            <a:solidFill>
              <a:schemeClr val="bg1"/>
            </a:solidFill>
            <a:latin typeface="+mn-lt"/>
            <a:cs typeface="Calibri" panose="020F0502020204030204" pitchFamily="34" charset="0"/>
          </a:endParaRPr>
        </a:p>
      </dgm:t>
    </dgm:pt>
    <dgm:pt modelId="{DB142196-5473-6D45-8050-25F7D1064766}" type="parTrans" cxnId="{17FD5168-54B9-EE49-A0E2-77F96AFD2AD3}">
      <dgm:prSet/>
      <dgm:spPr/>
      <dgm:t>
        <a:bodyPr/>
        <a:lstStyle/>
        <a:p>
          <a:endParaRPr lang="en-US"/>
        </a:p>
      </dgm:t>
    </dgm:pt>
    <dgm:pt modelId="{50A97E50-9A45-A74D-A193-37479EBB7D04}" type="sibTrans" cxnId="{17FD5168-54B9-EE49-A0E2-77F96AFD2AD3}">
      <dgm:prSet/>
      <dgm:spPr/>
      <dgm:t>
        <a:bodyPr/>
        <a:lstStyle/>
        <a:p>
          <a:endParaRPr lang="en-US"/>
        </a:p>
      </dgm:t>
    </dgm:pt>
    <dgm:pt modelId="{129C71F8-E9BE-CF4B-82EB-CBB5FE7BD702}">
      <dgm:prSet phldrT="[Text]" custT="1"/>
      <dgm:spPr/>
      <dgm:t>
        <a:bodyPr/>
        <a:lstStyle/>
        <a:p>
          <a:pPr marL="234950" indent="-177800" algn="l">
            <a:tabLst/>
          </a:pPr>
          <a:endParaRPr lang="en-US" sz="1750" b="0" i="0" dirty="0">
            <a:solidFill>
              <a:schemeClr val="bg1"/>
            </a:solidFill>
            <a:latin typeface="+mn-lt"/>
            <a:cs typeface="Calibri" panose="020F0502020204030204" pitchFamily="34" charset="0"/>
          </a:endParaRPr>
        </a:p>
      </dgm:t>
    </dgm:pt>
    <dgm:pt modelId="{D52A3150-4F07-574F-B8F0-2258657E17EA}" type="parTrans" cxnId="{99A53065-E8C8-6F4D-AEA5-3777519DDB17}">
      <dgm:prSet/>
      <dgm:spPr/>
      <dgm:t>
        <a:bodyPr/>
        <a:lstStyle/>
        <a:p>
          <a:endParaRPr lang="en-US"/>
        </a:p>
      </dgm:t>
    </dgm:pt>
    <dgm:pt modelId="{9FAD3B1E-CAA1-7244-9733-2ECA322F0CDE}" type="sibTrans" cxnId="{99A53065-E8C8-6F4D-AEA5-3777519DDB17}">
      <dgm:prSet/>
      <dgm:spPr/>
      <dgm:t>
        <a:bodyPr/>
        <a:lstStyle/>
        <a:p>
          <a:endParaRPr lang="en-US"/>
        </a:p>
      </dgm:t>
    </dgm:pt>
    <dgm:pt modelId="{CB7E4FD3-3D9E-684D-A231-008858BE077E}">
      <dgm:prSet custT="1"/>
      <dgm:spPr/>
      <dgm:t>
        <a:bodyPr/>
        <a:lstStyle/>
        <a:p>
          <a:pPr algn="l">
            <a:buFont typeface="Arial" panose="020B0604020202020204" pitchFamily="34" charset="0"/>
            <a:buChar char="•"/>
          </a:pPr>
          <a:endParaRPr lang="en-US" sz="1750" b="0" i="0" dirty="0">
            <a:latin typeface="+mn-lt"/>
            <a:cs typeface="Gill Sans" panose="020B0502020104020203" pitchFamily="34" charset="-79"/>
          </a:endParaRPr>
        </a:p>
      </dgm:t>
    </dgm:pt>
    <dgm:pt modelId="{750DB561-CE8A-4540-B24A-56EAEE290260}" type="parTrans" cxnId="{722F5D03-8023-8E4D-B412-85E75801EA49}">
      <dgm:prSet/>
      <dgm:spPr/>
      <dgm:t>
        <a:bodyPr/>
        <a:lstStyle/>
        <a:p>
          <a:endParaRPr lang="en-US"/>
        </a:p>
      </dgm:t>
    </dgm:pt>
    <dgm:pt modelId="{632BE0A9-1886-834E-8478-D66D4B4C5B1F}" type="sibTrans" cxnId="{722F5D03-8023-8E4D-B412-85E75801EA49}">
      <dgm:prSet/>
      <dgm:spPr/>
      <dgm:t>
        <a:bodyPr/>
        <a:lstStyle/>
        <a:p>
          <a:endParaRPr lang="en-US"/>
        </a:p>
      </dgm:t>
    </dgm:pt>
    <dgm:pt modelId="{D5D57AE1-95E6-8942-AE77-170077D3D037}">
      <dgm:prSet custT="1"/>
      <dgm:spPr/>
      <dgm:t>
        <a:bodyPr/>
        <a:lstStyle/>
        <a:p>
          <a:pPr algn="l">
            <a:buFont typeface="Arial" panose="020B0604020202020204" pitchFamily="34" charset="0"/>
            <a:buChar char="•"/>
          </a:pPr>
          <a:endParaRPr lang="en-US" sz="1750" b="0" i="0" dirty="0">
            <a:latin typeface="+mn-lt"/>
            <a:cs typeface="Gill Sans" panose="020B0502020104020203" pitchFamily="34" charset="-79"/>
          </a:endParaRPr>
        </a:p>
      </dgm:t>
    </dgm:pt>
    <dgm:pt modelId="{F5FDC1F4-CB77-C34E-91E5-6D9D22D815C8}" type="parTrans" cxnId="{0E39E735-4368-B644-8CF6-903230D3E221}">
      <dgm:prSet/>
      <dgm:spPr/>
      <dgm:t>
        <a:bodyPr/>
        <a:lstStyle/>
        <a:p>
          <a:endParaRPr lang="en-US"/>
        </a:p>
      </dgm:t>
    </dgm:pt>
    <dgm:pt modelId="{162345DA-83E3-2A4C-BFC5-3BD8035A73A8}" type="sibTrans" cxnId="{0E39E735-4368-B644-8CF6-903230D3E221}">
      <dgm:prSet/>
      <dgm:spPr/>
      <dgm:t>
        <a:bodyPr/>
        <a:lstStyle/>
        <a:p>
          <a:endParaRPr lang="en-US"/>
        </a:p>
      </dgm:t>
    </dgm:pt>
    <dgm:pt modelId="{0D7AFAD6-BA21-DA47-BDBE-453B8060C70F}">
      <dgm:prSet custT="1"/>
      <dgm:spPr/>
      <dgm:t>
        <a:bodyPr/>
        <a:lstStyle/>
        <a:p>
          <a:pPr algn="l">
            <a:buFont typeface="Arial" panose="020B0604020202020204" pitchFamily="34" charset="0"/>
            <a:buChar char="•"/>
          </a:pPr>
          <a:r>
            <a:rPr lang="en-US" sz="1750" b="0" i="0" dirty="0">
              <a:latin typeface="+mn-lt"/>
              <a:cs typeface="Gill Sans" panose="020B0502020104020203" pitchFamily="34" charset="-79"/>
            </a:rPr>
            <a:t>Time allocated to math  matched the time spent on anxiety management </a:t>
          </a:r>
        </a:p>
      </dgm:t>
    </dgm:pt>
    <dgm:pt modelId="{2EE51124-10C8-424C-9C0D-F6D43DB45620}" type="parTrans" cxnId="{24A3EDA2-94BB-7D4C-99E9-BEC136FDB3FF}">
      <dgm:prSet/>
      <dgm:spPr/>
      <dgm:t>
        <a:bodyPr/>
        <a:lstStyle/>
        <a:p>
          <a:endParaRPr lang="en-US"/>
        </a:p>
      </dgm:t>
    </dgm:pt>
    <dgm:pt modelId="{D23699B6-0719-BF41-A3DD-8048104467B5}" type="sibTrans" cxnId="{24A3EDA2-94BB-7D4C-99E9-BEC136FDB3FF}">
      <dgm:prSet/>
      <dgm:spPr/>
      <dgm:t>
        <a:bodyPr/>
        <a:lstStyle/>
        <a:p>
          <a:endParaRPr lang="en-US"/>
        </a:p>
      </dgm:t>
    </dgm:pt>
    <dgm:pt modelId="{FC6E3ED1-4093-D145-B8C6-D87042F1EA1F}">
      <dgm:prSet custT="1"/>
      <dgm:spPr/>
      <dgm:t>
        <a:bodyPr/>
        <a:lstStyle/>
        <a:p>
          <a:pPr algn="l">
            <a:buFont typeface="Arial" panose="020B0604020202020204" pitchFamily="34" charset="0"/>
            <a:buChar char="•"/>
          </a:pPr>
          <a:endParaRPr lang="en-US" sz="1750" b="0" i="0" dirty="0">
            <a:latin typeface="+mn-lt"/>
            <a:cs typeface="Gill Sans" panose="020B0502020104020203" pitchFamily="34" charset="-79"/>
          </a:endParaRPr>
        </a:p>
      </dgm:t>
    </dgm:pt>
    <dgm:pt modelId="{F2AE51E6-C891-5D4B-BACF-3C3FD87A8017}" type="parTrans" cxnId="{7EBEE2B3-8407-8E45-BFE9-D97E278C3D5E}">
      <dgm:prSet/>
      <dgm:spPr/>
      <dgm:t>
        <a:bodyPr/>
        <a:lstStyle/>
        <a:p>
          <a:endParaRPr lang="en-US"/>
        </a:p>
      </dgm:t>
    </dgm:pt>
    <dgm:pt modelId="{D0239639-91B0-EF4C-960E-4A2C07063A86}" type="sibTrans" cxnId="{7EBEE2B3-8407-8E45-BFE9-D97E278C3D5E}">
      <dgm:prSet/>
      <dgm:spPr/>
      <dgm:t>
        <a:bodyPr/>
        <a:lstStyle/>
        <a:p>
          <a:endParaRPr lang="en-US"/>
        </a:p>
      </dgm:t>
    </dgm:pt>
    <dgm:pt modelId="{81BC1E31-8B56-0D4D-BAB2-28DECCA97856}" type="pres">
      <dgm:prSet presAssocID="{300F1FCB-5E19-C84B-A692-B91D671C807E}" presName="Name0" presStyleCnt="0">
        <dgm:presLayoutVars>
          <dgm:dir/>
          <dgm:animLvl val="lvl"/>
          <dgm:resizeHandles val="exact"/>
        </dgm:presLayoutVars>
      </dgm:prSet>
      <dgm:spPr/>
    </dgm:pt>
    <dgm:pt modelId="{336CB771-E982-7444-B818-4CC46C8F394C}" type="pres">
      <dgm:prSet presAssocID="{C4FA6480-595B-0348-9934-3EAFC56396FA}" presName="composite" presStyleCnt="0"/>
      <dgm:spPr/>
    </dgm:pt>
    <dgm:pt modelId="{5CE415B1-10BB-FD4E-9D67-C8384811310F}" type="pres">
      <dgm:prSet presAssocID="{C4FA6480-595B-0348-9934-3EAFC56396FA}" presName="parTx" presStyleLbl="alignNode1" presStyleIdx="0" presStyleCnt="4">
        <dgm:presLayoutVars>
          <dgm:chMax val="0"/>
          <dgm:chPref val="0"/>
          <dgm:bulletEnabled val="1"/>
        </dgm:presLayoutVars>
      </dgm:prSet>
      <dgm:spPr/>
    </dgm:pt>
    <dgm:pt modelId="{6BA0DB44-9A4E-0A43-9B59-CA4CA718C0DB}" type="pres">
      <dgm:prSet presAssocID="{C4FA6480-595B-0348-9934-3EAFC56396FA}" presName="desTx" presStyleLbl="alignAccFollowNode1" presStyleIdx="0" presStyleCnt="4">
        <dgm:presLayoutVars>
          <dgm:bulletEnabled val="1"/>
        </dgm:presLayoutVars>
      </dgm:prSet>
      <dgm:spPr/>
    </dgm:pt>
    <dgm:pt modelId="{1F449C66-58AF-8D43-86BB-C9355CEDE1F3}" type="pres">
      <dgm:prSet presAssocID="{06CDF59D-8905-364A-A3E5-25BB789329A3}" presName="space" presStyleCnt="0"/>
      <dgm:spPr/>
    </dgm:pt>
    <dgm:pt modelId="{4FD114F2-5B0E-D240-A8F2-68DA652FF55E}" type="pres">
      <dgm:prSet presAssocID="{A922EEF3-EA7C-EE4F-95C7-799C2D106CB2}" presName="composite" presStyleCnt="0"/>
      <dgm:spPr/>
    </dgm:pt>
    <dgm:pt modelId="{83C53966-9EC8-124D-AD49-082D53BA31A3}" type="pres">
      <dgm:prSet presAssocID="{A922EEF3-EA7C-EE4F-95C7-799C2D106CB2}" presName="parTx" presStyleLbl="alignNode1" presStyleIdx="1" presStyleCnt="4">
        <dgm:presLayoutVars>
          <dgm:chMax val="0"/>
          <dgm:chPref val="0"/>
          <dgm:bulletEnabled val="1"/>
        </dgm:presLayoutVars>
      </dgm:prSet>
      <dgm:spPr/>
    </dgm:pt>
    <dgm:pt modelId="{BB7B8ED5-A505-3B40-85FB-3ED16DCF37F5}" type="pres">
      <dgm:prSet presAssocID="{A922EEF3-EA7C-EE4F-95C7-799C2D106CB2}" presName="desTx" presStyleLbl="alignAccFollowNode1" presStyleIdx="1" presStyleCnt="4">
        <dgm:presLayoutVars>
          <dgm:bulletEnabled val="1"/>
        </dgm:presLayoutVars>
      </dgm:prSet>
      <dgm:spPr/>
    </dgm:pt>
    <dgm:pt modelId="{4688726A-B192-584E-B9E5-C70BFBC5231C}" type="pres">
      <dgm:prSet presAssocID="{A65A95B2-30C2-194B-9E96-6FA35858DA6C}" presName="space" presStyleCnt="0"/>
      <dgm:spPr/>
    </dgm:pt>
    <dgm:pt modelId="{D816E5A6-28A3-F048-90E9-02F1FA55B209}" type="pres">
      <dgm:prSet presAssocID="{1A60A36D-837E-324A-B40C-0CCCAADAD58F}" presName="composite" presStyleCnt="0"/>
      <dgm:spPr/>
    </dgm:pt>
    <dgm:pt modelId="{7DCF6C29-FCBE-0F4B-98F9-8959EC5C4C30}" type="pres">
      <dgm:prSet presAssocID="{1A60A36D-837E-324A-B40C-0CCCAADAD58F}" presName="parTx" presStyleLbl="alignNode1" presStyleIdx="2" presStyleCnt="4">
        <dgm:presLayoutVars>
          <dgm:chMax val="0"/>
          <dgm:chPref val="0"/>
          <dgm:bulletEnabled val="1"/>
        </dgm:presLayoutVars>
      </dgm:prSet>
      <dgm:spPr/>
    </dgm:pt>
    <dgm:pt modelId="{76323F63-AD63-9A40-BE0C-87A146AD8A55}" type="pres">
      <dgm:prSet presAssocID="{1A60A36D-837E-324A-B40C-0CCCAADAD58F}" presName="desTx" presStyleLbl="alignAccFollowNode1" presStyleIdx="2" presStyleCnt="4">
        <dgm:presLayoutVars>
          <dgm:bulletEnabled val="1"/>
        </dgm:presLayoutVars>
      </dgm:prSet>
      <dgm:spPr/>
    </dgm:pt>
    <dgm:pt modelId="{C9392029-354A-2041-9E08-3B0F8A0108E2}" type="pres">
      <dgm:prSet presAssocID="{98DE40B9-401D-2448-AA80-967EF27A037C}" presName="space" presStyleCnt="0"/>
      <dgm:spPr/>
    </dgm:pt>
    <dgm:pt modelId="{2AE6A3C8-5BB4-BB45-A195-F1E33E6BD21C}" type="pres">
      <dgm:prSet presAssocID="{20D33F12-9CE4-CB4A-A928-9537A8C3E987}" presName="composite" presStyleCnt="0"/>
      <dgm:spPr/>
    </dgm:pt>
    <dgm:pt modelId="{BF781E16-564F-3946-90AF-60D253961B61}" type="pres">
      <dgm:prSet presAssocID="{20D33F12-9CE4-CB4A-A928-9537A8C3E987}" presName="parTx" presStyleLbl="alignNode1" presStyleIdx="3" presStyleCnt="4">
        <dgm:presLayoutVars>
          <dgm:chMax val="0"/>
          <dgm:chPref val="0"/>
          <dgm:bulletEnabled val="1"/>
        </dgm:presLayoutVars>
      </dgm:prSet>
      <dgm:spPr/>
    </dgm:pt>
    <dgm:pt modelId="{F7C66011-2182-0242-8E06-4EBABCAD61A8}" type="pres">
      <dgm:prSet presAssocID="{20D33F12-9CE4-CB4A-A928-9537A8C3E987}" presName="desTx" presStyleLbl="alignAccFollowNode1" presStyleIdx="3" presStyleCnt="4">
        <dgm:presLayoutVars>
          <dgm:bulletEnabled val="1"/>
        </dgm:presLayoutVars>
      </dgm:prSet>
      <dgm:spPr/>
    </dgm:pt>
  </dgm:ptLst>
  <dgm:cxnLst>
    <dgm:cxn modelId="{D0458B01-CC9F-0A49-9903-35B6D485949E}" type="presOf" srcId="{0D7AFAD6-BA21-DA47-BDBE-453B8060C70F}" destId="{F7C66011-2182-0242-8E06-4EBABCAD61A8}" srcOrd="0" destOrd="2" presId="urn:microsoft.com/office/officeart/2005/8/layout/hList1"/>
    <dgm:cxn modelId="{722F5D03-8023-8E4D-B412-85E75801EA49}" srcId="{20D33F12-9CE4-CB4A-A928-9537A8C3E987}" destId="{CB7E4FD3-3D9E-684D-A231-008858BE077E}" srcOrd="4" destOrd="0" parTransId="{750DB561-CE8A-4540-B24A-56EAEE290260}" sibTransId="{632BE0A9-1886-834E-8478-D66D4B4C5B1F}"/>
    <dgm:cxn modelId="{096AFB13-59A3-B944-99C1-4E92019885E5}" type="presOf" srcId="{A922EEF3-EA7C-EE4F-95C7-799C2D106CB2}" destId="{83C53966-9EC8-124D-AD49-082D53BA31A3}" srcOrd="0" destOrd="0" presId="urn:microsoft.com/office/officeart/2005/8/layout/hList1"/>
    <dgm:cxn modelId="{7C6D4623-24A7-5E48-80E5-39C95934A089}" type="presOf" srcId="{1A60A36D-837E-324A-B40C-0CCCAADAD58F}" destId="{7DCF6C29-FCBE-0F4B-98F9-8959EC5C4C30}" srcOrd="0" destOrd="0" presId="urn:microsoft.com/office/officeart/2005/8/layout/hList1"/>
    <dgm:cxn modelId="{2AFC1D35-477F-944C-94CC-D13F068D41C6}" srcId="{C4FA6480-595B-0348-9934-3EAFC56396FA}" destId="{4EAB80A4-E278-CB48-97A6-7537F9318C66}" srcOrd="0" destOrd="0" parTransId="{02535638-5604-694E-AA79-101DD7202F41}" sibTransId="{A7B96A71-ED73-D74E-8999-C7042BB26809}"/>
    <dgm:cxn modelId="{0E39E735-4368-B644-8CF6-903230D3E221}" srcId="{20D33F12-9CE4-CB4A-A928-9537A8C3E987}" destId="{D5D57AE1-95E6-8942-AE77-170077D3D037}" srcOrd="3" destOrd="0" parTransId="{F5FDC1F4-CB77-C34E-91E5-6D9D22D815C8}" sibTransId="{162345DA-83E3-2A4C-BFC5-3BD8035A73A8}"/>
    <dgm:cxn modelId="{5B5B454C-2F74-C540-B70A-285CD83C779A}" type="presOf" srcId="{4EAB80A4-E278-CB48-97A6-7537F9318C66}" destId="{6BA0DB44-9A4E-0A43-9B59-CA4CA718C0DB}" srcOrd="0" destOrd="0" presId="urn:microsoft.com/office/officeart/2005/8/layout/hList1"/>
    <dgm:cxn modelId="{566A2756-D314-BC47-B38A-E226C8DE1094}" type="presOf" srcId="{463E5556-0D6E-064C-B856-467D660A7703}" destId="{76323F63-AD63-9A40-BE0C-87A146AD8A55}" srcOrd="0" destOrd="2" presId="urn:microsoft.com/office/officeart/2005/8/layout/hList1"/>
    <dgm:cxn modelId="{3D11C45D-06BD-2740-A4EA-95B78442FC55}" srcId="{300F1FCB-5E19-C84B-A692-B91D671C807E}" destId="{A922EEF3-EA7C-EE4F-95C7-799C2D106CB2}" srcOrd="1" destOrd="0" parTransId="{27D2BF9E-1F4B-9349-AFA0-14F515E50C79}" sibTransId="{A65A95B2-30C2-194B-9E96-6FA35858DA6C}"/>
    <dgm:cxn modelId="{99A53065-E8C8-6F4D-AEA5-3777519DDB17}" srcId="{1A60A36D-837E-324A-B40C-0CCCAADAD58F}" destId="{129C71F8-E9BE-CF4B-82EB-CBB5FE7BD702}" srcOrd="1" destOrd="0" parTransId="{D52A3150-4F07-574F-B8F0-2258657E17EA}" sibTransId="{9FAD3B1E-CAA1-7244-9733-2ECA322F0CDE}"/>
    <dgm:cxn modelId="{17FD5168-54B9-EE49-A0E2-77F96AFD2AD3}" srcId="{1A60A36D-837E-324A-B40C-0CCCAADAD58F}" destId="{463E5556-0D6E-064C-B856-467D660A7703}" srcOrd="2" destOrd="0" parTransId="{DB142196-5473-6D45-8050-25F7D1064766}" sibTransId="{50A97E50-9A45-A74D-A193-37479EBB7D04}"/>
    <dgm:cxn modelId="{2473C67C-6F48-844F-A6D9-C03491297080}" type="presOf" srcId="{D5D57AE1-95E6-8942-AE77-170077D3D037}" destId="{F7C66011-2182-0242-8E06-4EBABCAD61A8}" srcOrd="0" destOrd="3" presId="urn:microsoft.com/office/officeart/2005/8/layout/hList1"/>
    <dgm:cxn modelId="{1E6BAE7D-12A5-C440-9211-67BD6A6D2A1F}" srcId="{300F1FCB-5E19-C84B-A692-B91D671C807E}" destId="{C4FA6480-595B-0348-9934-3EAFC56396FA}" srcOrd="0" destOrd="0" parTransId="{E5284995-4B13-F144-A473-08DE270D00A7}" sibTransId="{06CDF59D-8905-364A-A3E5-25BB789329A3}"/>
    <dgm:cxn modelId="{32827B7E-0509-8C41-AA95-84C3B2F57EBC}" srcId="{300F1FCB-5E19-C84B-A692-B91D671C807E}" destId="{20D33F12-9CE4-CB4A-A928-9537A8C3E987}" srcOrd="3" destOrd="0" parTransId="{96DC14E9-7391-A340-B780-65C83168DA8D}" sibTransId="{5D389281-DFFA-C845-B50C-F0C8323D29DD}"/>
    <dgm:cxn modelId="{1248857E-83C3-7D4A-B664-0D4B18D247C6}" type="presOf" srcId="{CB7E4FD3-3D9E-684D-A231-008858BE077E}" destId="{F7C66011-2182-0242-8E06-4EBABCAD61A8}" srcOrd="0" destOrd="4" presId="urn:microsoft.com/office/officeart/2005/8/layout/hList1"/>
    <dgm:cxn modelId="{EE6DBA89-91E6-8D4D-B74A-BC3DBECF9C1F}" type="presOf" srcId="{FC6E3ED1-4093-D145-B8C6-D87042F1EA1F}" destId="{F7C66011-2182-0242-8E06-4EBABCAD61A8}" srcOrd="0" destOrd="1" presId="urn:microsoft.com/office/officeart/2005/8/layout/hList1"/>
    <dgm:cxn modelId="{6FFE2C91-7C01-6144-8689-03A56A4FD6A2}" srcId="{1A60A36D-837E-324A-B40C-0CCCAADAD58F}" destId="{230D23FF-2DA1-7046-AC93-EA8EE30E8D6B}" srcOrd="0" destOrd="0" parTransId="{CDEB596B-8ADC-AA4C-BF56-03A62EA6C591}" sibTransId="{740D5A14-73DE-384F-9B3C-18ACA3798DC8}"/>
    <dgm:cxn modelId="{9B2A059C-ECD0-184A-82DE-9424450C7308}" type="presOf" srcId="{C4FA6480-595B-0348-9934-3EAFC56396FA}" destId="{5CE415B1-10BB-FD4E-9D67-C8384811310F}" srcOrd="0" destOrd="0" presId="urn:microsoft.com/office/officeart/2005/8/layout/hList1"/>
    <dgm:cxn modelId="{D1B7279D-26C9-8343-ACFB-DD967982A02C}" srcId="{A922EEF3-EA7C-EE4F-95C7-799C2D106CB2}" destId="{D0633336-FDCD-CF4F-843E-C9572944A1F7}" srcOrd="0" destOrd="0" parTransId="{6B4C16BC-E120-A14C-BFA5-65474A456DAD}" sibTransId="{DBD395EA-C403-794E-BA70-9E174CD7108F}"/>
    <dgm:cxn modelId="{577FCF9D-7A5D-114C-AAAE-D008E860A25F}" srcId="{300F1FCB-5E19-C84B-A692-B91D671C807E}" destId="{1A60A36D-837E-324A-B40C-0CCCAADAD58F}" srcOrd="2" destOrd="0" parTransId="{F8A93D03-EC41-8544-B58E-65A62610D7D9}" sibTransId="{98DE40B9-401D-2448-AA80-967EF27A037C}"/>
    <dgm:cxn modelId="{C80D069F-F399-5B44-B172-E7CD05E0069E}" type="presOf" srcId="{20D33F12-9CE4-CB4A-A928-9537A8C3E987}" destId="{BF781E16-564F-3946-90AF-60D253961B61}" srcOrd="0" destOrd="0" presId="urn:microsoft.com/office/officeart/2005/8/layout/hList1"/>
    <dgm:cxn modelId="{24A3EDA2-94BB-7D4C-99E9-BEC136FDB3FF}" srcId="{20D33F12-9CE4-CB4A-A928-9537A8C3E987}" destId="{0D7AFAD6-BA21-DA47-BDBE-453B8060C70F}" srcOrd="2" destOrd="0" parTransId="{2EE51124-10C8-424C-9C0D-F6D43DB45620}" sibTransId="{D23699B6-0719-BF41-A3DD-8048104467B5}"/>
    <dgm:cxn modelId="{6A9141AC-7D20-8F44-8B5D-E72CDEBD2714}" type="presOf" srcId="{129C71F8-E9BE-CF4B-82EB-CBB5FE7BD702}" destId="{76323F63-AD63-9A40-BE0C-87A146AD8A55}" srcOrd="0" destOrd="1" presId="urn:microsoft.com/office/officeart/2005/8/layout/hList1"/>
    <dgm:cxn modelId="{7EBEE2B3-8407-8E45-BFE9-D97E278C3D5E}" srcId="{20D33F12-9CE4-CB4A-A928-9537A8C3E987}" destId="{FC6E3ED1-4093-D145-B8C6-D87042F1EA1F}" srcOrd="1" destOrd="0" parTransId="{F2AE51E6-C891-5D4B-BACF-3C3FD87A8017}" sibTransId="{D0239639-91B0-EF4C-960E-4A2C07063A86}"/>
    <dgm:cxn modelId="{97D79ED2-B03B-134D-885E-11C23CEBFF5E}" type="presOf" srcId="{9FBAB801-F3CA-EE47-A63F-1035C2768E06}" destId="{F7C66011-2182-0242-8E06-4EBABCAD61A8}" srcOrd="0" destOrd="0" presId="urn:microsoft.com/office/officeart/2005/8/layout/hList1"/>
    <dgm:cxn modelId="{DE0329D5-95FA-F545-A532-A51856B6B054}" type="presOf" srcId="{230D23FF-2DA1-7046-AC93-EA8EE30E8D6B}" destId="{76323F63-AD63-9A40-BE0C-87A146AD8A55}" srcOrd="0" destOrd="0" presId="urn:microsoft.com/office/officeart/2005/8/layout/hList1"/>
    <dgm:cxn modelId="{CE65B5F0-23FA-C04A-9333-7DA5CDD3FA1C}" srcId="{20D33F12-9CE4-CB4A-A928-9537A8C3E987}" destId="{9FBAB801-F3CA-EE47-A63F-1035C2768E06}" srcOrd="0" destOrd="0" parTransId="{AED4D6B2-30E8-C34E-A216-6BAC20B96A1A}" sibTransId="{F98D97C4-0FF4-5148-BAB1-0728A6AAD4D2}"/>
    <dgm:cxn modelId="{A98C50F3-3CA2-7447-BDAB-200CD1E516A6}" type="presOf" srcId="{D0633336-FDCD-CF4F-843E-C9572944A1F7}" destId="{BB7B8ED5-A505-3B40-85FB-3ED16DCF37F5}" srcOrd="0" destOrd="0" presId="urn:microsoft.com/office/officeart/2005/8/layout/hList1"/>
    <dgm:cxn modelId="{C7FB1DFD-E6D3-9E4C-9E6B-DBEC2E71D4B1}" type="presOf" srcId="{300F1FCB-5E19-C84B-A692-B91D671C807E}" destId="{81BC1E31-8B56-0D4D-BAB2-28DECCA97856}" srcOrd="0" destOrd="0" presId="urn:microsoft.com/office/officeart/2005/8/layout/hList1"/>
    <dgm:cxn modelId="{43A4B0F8-B558-3F43-B2A5-DDA830CA92AE}" type="presParOf" srcId="{81BC1E31-8B56-0D4D-BAB2-28DECCA97856}" destId="{336CB771-E982-7444-B818-4CC46C8F394C}" srcOrd="0" destOrd="0" presId="urn:microsoft.com/office/officeart/2005/8/layout/hList1"/>
    <dgm:cxn modelId="{1E18DE06-DA13-994E-9DDC-800B272CB24B}" type="presParOf" srcId="{336CB771-E982-7444-B818-4CC46C8F394C}" destId="{5CE415B1-10BB-FD4E-9D67-C8384811310F}" srcOrd="0" destOrd="0" presId="urn:microsoft.com/office/officeart/2005/8/layout/hList1"/>
    <dgm:cxn modelId="{4A0059C9-C833-7447-8ACE-6B83049D9BC5}" type="presParOf" srcId="{336CB771-E982-7444-B818-4CC46C8F394C}" destId="{6BA0DB44-9A4E-0A43-9B59-CA4CA718C0DB}" srcOrd="1" destOrd="0" presId="urn:microsoft.com/office/officeart/2005/8/layout/hList1"/>
    <dgm:cxn modelId="{00070961-4A92-BD47-917F-C3F96AC165BE}" type="presParOf" srcId="{81BC1E31-8B56-0D4D-BAB2-28DECCA97856}" destId="{1F449C66-58AF-8D43-86BB-C9355CEDE1F3}" srcOrd="1" destOrd="0" presId="urn:microsoft.com/office/officeart/2005/8/layout/hList1"/>
    <dgm:cxn modelId="{007236E6-1D6A-9640-A4AC-2A142FCBCD71}" type="presParOf" srcId="{81BC1E31-8B56-0D4D-BAB2-28DECCA97856}" destId="{4FD114F2-5B0E-D240-A8F2-68DA652FF55E}" srcOrd="2" destOrd="0" presId="urn:microsoft.com/office/officeart/2005/8/layout/hList1"/>
    <dgm:cxn modelId="{352A7718-F693-3C4B-984C-42C98CB35285}" type="presParOf" srcId="{4FD114F2-5B0E-D240-A8F2-68DA652FF55E}" destId="{83C53966-9EC8-124D-AD49-082D53BA31A3}" srcOrd="0" destOrd="0" presId="urn:microsoft.com/office/officeart/2005/8/layout/hList1"/>
    <dgm:cxn modelId="{FF543820-29AA-CE41-BF31-47DD4921DA2D}" type="presParOf" srcId="{4FD114F2-5B0E-D240-A8F2-68DA652FF55E}" destId="{BB7B8ED5-A505-3B40-85FB-3ED16DCF37F5}" srcOrd="1" destOrd="0" presId="urn:microsoft.com/office/officeart/2005/8/layout/hList1"/>
    <dgm:cxn modelId="{57E78E4A-4F4D-8243-B9DC-41EA2F501DE2}" type="presParOf" srcId="{81BC1E31-8B56-0D4D-BAB2-28DECCA97856}" destId="{4688726A-B192-584E-B9E5-C70BFBC5231C}" srcOrd="3" destOrd="0" presId="urn:microsoft.com/office/officeart/2005/8/layout/hList1"/>
    <dgm:cxn modelId="{445EB094-654C-0941-9A1D-85002E89E84A}" type="presParOf" srcId="{81BC1E31-8B56-0D4D-BAB2-28DECCA97856}" destId="{D816E5A6-28A3-F048-90E9-02F1FA55B209}" srcOrd="4" destOrd="0" presId="urn:microsoft.com/office/officeart/2005/8/layout/hList1"/>
    <dgm:cxn modelId="{DAF43652-2954-7A47-969D-242649010FEF}" type="presParOf" srcId="{D816E5A6-28A3-F048-90E9-02F1FA55B209}" destId="{7DCF6C29-FCBE-0F4B-98F9-8959EC5C4C30}" srcOrd="0" destOrd="0" presId="urn:microsoft.com/office/officeart/2005/8/layout/hList1"/>
    <dgm:cxn modelId="{BF10BD09-47B4-A244-9C71-73B6EFA0C335}" type="presParOf" srcId="{D816E5A6-28A3-F048-90E9-02F1FA55B209}" destId="{76323F63-AD63-9A40-BE0C-87A146AD8A55}" srcOrd="1" destOrd="0" presId="urn:microsoft.com/office/officeart/2005/8/layout/hList1"/>
    <dgm:cxn modelId="{43211F37-6A2C-794D-86A2-92E92B875299}" type="presParOf" srcId="{81BC1E31-8B56-0D4D-BAB2-28DECCA97856}" destId="{C9392029-354A-2041-9E08-3B0F8A0108E2}" srcOrd="5" destOrd="0" presId="urn:microsoft.com/office/officeart/2005/8/layout/hList1"/>
    <dgm:cxn modelId="{928FBE62-46AC-4847-80D4-314BBCBFACFB}" type="presParOf" srcId="{81BC1E31-8B56-0D4D-BAB2-28DECCA97856}" destId="{2AE6A3C8-5BB4-BB45-A195-F1E33E6BD21C}" srcOrd="6" destOrd="0" presId="urn:microsoft.com/office/officeart/2005/8/layout/hList1"/>
    <dgm:cxn modelId="{35248989-F2BC-DF4C-BFB3-7D0A4951C2D0}" type="presParOf" srcId="{2AE6A3C8-5BB4-BB45-A195-F1E33E6BD21C}" destId="{BF781E16-564F-3946-90AF-60D253961B61}" srcOrd="0" destOrd="0" presId="urn:microsoft.com/office/officeart/2005/8/layout/hList1"/>
    <dgm:cxn modelId="{F65E4221-E804-244E-A8D9-1036E096CFDB}" type="presParOf" srcId="{2AE6A3C8-5BB4-BB45-A195-F1E33E6BD21C}" destId="{F7C66011-2182-0242-8E06-4EBABCAD61A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7BB46-E62E-444E-9306-3B5C4687F89B}"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24F5088-C31F-1741-864F-3CA24B0081A1}">
      <dgm:prSet phldrT="[Text]"/>
      <dgm:spPr/>
      <dgm:t>
        <a:bodyPr/>
        <a:lstStyle/>
        <a:p>
          <a:r>
            <a:rPr lang="en-US" dirty="0"/>
            <a:t>Non-aligned Intervention</a:t>
          </a:r>
        </a:p>
      </dgm:t>
    </dgm:pt>
    <dgm:pt modelId="{B91E3AD0-8F1B-C24B-84E4-50D88FAC4A16}" type="parTrans" cxnId="{27493BF8-292F-6B43-BFB0-B63930DB6C6F}">
      <dgm:prSet/>
      <dgm:spPr/>
      <dgm:t>
        <a:bodyPr/>
        <a:lstStyle/>
        <a:p>
          <a:endParaRPr lang="en-US"/>
        </a:p>
      </dgm:t>
    </dgm:pt>
    <dgm:pt modelId="{D0580659-E314-B041-A25C-18196487C6E1}" type="sibTrans" cxnId="{27493BF8-292F-6B43-BFB0-B63930DB6C6F}">
      <dgm:prSet/>
      <dgm:spPr/>
      <dgm:t>
        <a:bodyPr/>
        <a:lstStyle/>
        <a:p>
          <a:endParaRPr lang="en-US"/>
        </a:p>
      </dgm:t>
    </dgm:pt>
    <dgm:pt modelId="{935D7E8F-8AE8-6C40-9388-31D4CE3E3510}">
      <dgm:prSet phldrT="[Text]"/>
      <dgm:spPr/>
      <dgm:t>
        <a:bodyPr/>
        <a:lstStyle/>
        <a:p>
          <a:r>
            <a:rPr lang="en-US" dirty="0"/>
            <a:t>Content</a:t>
          </a:r>
        </a:p>
      </dgm:t>
    </dgm:pt>
    <dgm:pt modelId="{04752552-6EE4-E849-8CC5-77A0DBD91C99}" type="parTrans" cxnId="{C528C562-8257-2340-9D54-15149B51ABC3}">
      <dgm:prSet/>
      <dgm:spPr/>
      <dgm:t>
        <a:bodyPr/>
        <a:lstStyle/>
        <a:p>
          <a:endParaRPr lang="en-US"/>
        </a:p>
      </dgm:t>
    </dgm:pt>
    <dgm:pt modelId="{F5F62964-FF37-444F-906B-C5B3395A73EF}" type="sibTrans" cxnId="{C528C562-8257-2340-9D54-15149B51ABC3}">
      <dgm:prSet/>
      <dgm:spPr/>
      <dgm:t>
        <a:bodyPr/>
        <a:lstStyle/>
        <a:p>
          <a:endParaRPr lang="en-US"/>
        </a:p>
      </dgm:t>
    </dgm:pt>
    <dgm:pt modelId="{82568B89-57E8-0348-A721-CA1F59AA3DA1}">
      <dgm:prSet phldrT="[Text]"/>
      <dgm:spPr/>
      <dgm:t>
        <a:bodyPr/>
        <a:lstStyle/>
        <a:p>
          <a:r>
            <a:rPr lang="en-US" dirty="0"/>
            <a:t>Skills</a:t>
          </a:r>
        </a:p>
      </dgm:t>
    </dgm:pt>
    <dgm:pt modelId="{45C399E3-3FB4-0D4F-8ED6-56F9D58AE827}" type="parTrans" cxnId="{633D86D5-B34E-4E44-8406-18B4DDF461D2}">
      <dgm:prSet/>
      <dgm:spPr/>
      <dgm:t>
        <a:bodyPr/>
        <a:lstStyle/>
        <a:p>
          <a:endParaRPr lang="en-US"/>
        </a:p>
      </dgm:t>
    </dgm:pt>
    <dgm:pt modelId="{309E770B-07D1-6644-9AF8-AC8691CD5E79}" type="sibTrans" cxnId="{633D86D5-B34E-4E44-8406-18B4DDF461D2}">
      <dgm:prSet/>
      <dgm:spPr/>
      <dgm:t>
        <a:bodyPr/>
        <a:lstStyle/>
        <a:p>
          <a:endParaRPr lang="en-US"/>
        </a:p>
      </dgm:t>
    </dgm:pt>
    <dgm:pt modelId="{5ACA07A9-F069-8546-AA99-80748A1CC145}">
      <dgm:prSet phldrT="[Text]"/>
      <dgm:spPr/>
      <dgm:t>
        <a:bodyPr/>
        <a:lstStyle/>
        <a:p>
          <a:r>
            <a:rPr lang="en-US" dirty="0"/>
            <a:t>Teacher</a:t>
          </a:r>
        </a:p>
      </dgm:t>
    </dgm:pt>
    <dgm:pt modelId="{0CB4A78D-5E1B-CC40-BC06-30B99A67EBF9}" type="parTrans" cxnId="{E6539E07-C05E-3A43-8887-4B36D41C08C6}">
      <dgm:prSet/>
      <dgm:spPr/>
      <dgm:t>
        <a:bodyPr/>
        <a:lstStyle/>
        <a:p>
          <a:endParaRPr lang="en-US"/>
        </a:p>
      </dgm:t>
    </dgm:pt>
    <dgm:pt modelId="{E55635D1-2093-374B-B207-0FBA9DC97AC6}" type="sibTrans" cxnId="{E6539E07-C05E-3A43-8887-4B36D41C08C6}">
      <dgm:prSet/>
      <dgm:spPr/>
      <dgm:t>
        <a:bodyPr/>
        <a:lstStyle/>
        <a:p>
          <a:endParaRPr lang="en-US"/>
        </a:p>
      </dgm:t>
    </dgm:pt>
    <dgm:pt modelId="{15AF105B-21B2-4344-AEB8-E07F68371A48}">
      <dgm:prSet phldrT="[Text]"/>
      <dgm:spPr/>
      <dgm:t>
        <a:bodyPr/>
        <a:lstStyle/>
        <a:p>
          <a:r>
            <a:rPr lang="en-US" dirty="0"/>
            <a:t>Language</a:t>
          </a:r>
        </a:p>
      </dgm:t>
    </dgm:pt>
    <dgm:pt modelId="{B7F79886-A19E-CE49-94CA-A43CEC08FF44}" type="parTrans" cxnId="{B9DBECE0-C1E0-4749-A643-68163CED1685}">
      <dgm:prSet/>
      <dgm:spPr/>
      <dgm:t>
        <a:bodyPr/>
        <a:lstStyle/>
        <a:p>
          <a:endParaRPr lang="en-US"/>
        </a:p>
      </dgm:t>
    </dgm:pt>
    <dgm:pt modelId="{DB268D08-7476-F34C-89D2-9EBDD8289EFD}" type="sibTrans" cxnId="{B9DBECE0-C1E0-4749-A643-68163CED1685}">
      <dgm:prSet/>
      <dgm:spPr/>
      <dgm:t>
        <a:bodyPr/>
        <a:lstStyle/>
        <a:p>
          <a:endParaRPr lang="en-US"/>
        </a:p>
      </dgm:t>
    </dgm:pt>
    <dgm:pt modelId="{C71D317F-548B-BE4C-A76D-CDA6B38294AE}" type="pres">
      <dgm:prSet presAssocID="{D457BB46-E62E-444E-9306-3B5C4687F89B}" presName="Name0" presStyleCnt="0">
        <dgm:presLayoutVars>
          <dgm:chMax val="1"/>
          <dgm:chPref val="1"/>
          <dgm:dir/>
          <dgm:animOne val="branch"/>
          <dgm:animLvl val="lvl"/>
        </dgm:presLayoutVars>
      </dgm:prSet>
      <dgm:spPr/>
    </dgm:pt>
    <dgm:pt modelId="{209F390E-92D6-ED47-A0A8-39DA0EE3AD07}" type="pres">
      <dgm:prSet presAssocID="{424F5088-C31F-1741-864F-3CA24B0081A1}" presName="singleCycle" presStyleCnt="0"/>
      <dgm:spPr/>
    </dgm:pt>
    <dgm:pt modelId="{DD42390C-EE45-1F40-A6B6-0B9BF0CE6B59}" type="pres">
      <dgm:prSet presAssocID="{424F5088-C31F-1741-864F-3CA24B0081A1}" presName="singleCenter" presStyleLbl="node1" presStyleIdx="0" presStyleCnt="5">
        <dgm:presLayoutVars>
          <dgm:chMax val="7"/>
          <dgm:chPref val="7"/>
        </dgm:presLayoutVars>
      </dgm:prSet>
      <dgm:spPr/>
    </dgm:pt>
    <dgm:pt modelId="{4B674AF7-C6D6-BA46-A007-DC83950EF266}" type="pres">
      <dgm:prSet presAssocID="{04752552-6EE4-E849-8CC5-77A0DBD91C99}" presName="Name56" presStyleLbl="parChTrans1D2" presStyleIdx="0" presStyleCnt="4"/>
      <dgm:spPr/>
    </dgm:pt>
    <dgm:pt modelId="{BB0EA265-BBAC-F947-8815-7E7048933D00}" type="pres">
      <dgm:prSet presAssocID="{935D7E8F-8AE8-6C40-9388-31D4CE3E3510}" presName="text0" presStyleLbl="node1" presStyleIdx="1" presStyleCnt="5">
        <dgm:presLayoutVars>
          <dgm:bulletEnabled val="1"/>
        </dgm:presLayoutVars>
      </dgm:prSet>
      <dgm:spPr/>
    </dgm:pt>
    <dgm:pt modelId="{B170C945-A1DF-DA4A-8DB5-8F13F5965249}" type="pres">
      <dgm:prSet presAssocID="{45C399E3-3FB4-0D4F-8ED6-56F9D58AE827}" presName="Name56" presStyleLbl="parChTrans1D2" presStyleIdx="1" presStyleCnt="4"/>
      <dgm:spPr/>
    </dgm:pt>
    <dgm:pt modelId="{A0F0C168-0ED4-AD45-8CBE-5DBAEC7FF7A7}" type="pres">
      <dgm:prSet presAssocID="{82568B89-57E8-0348-A721-CA1F59AA3DA1}" presName="text0" presStyleLbl="node1" presStyleIdx="2" presStyleCnt="5">
        <dgm:presLayoutVars>
          <dgm:bulletEnabled val="1"/>
        </dgm:presLayoutVars>
      </dgm:prSet>
      <dgm:spPr/>
    </dgm:pt>
    <dgm:pt modelId="{7D3A07A9-BA34-1E4B-86F5-999E236BFDD7}" type="pres">
      <dgm:prSet presAssocID="{0CB4A78D-5E1B-CC40-BC06-30B99A67EBF9}" presName="Name56" presStyleLbl="parChTrans1D2" presStyleIdx="2" presStyleCnt="4"/>
      <dgm:spPr/>
    </dgm:pt>
    <dgm:pt modelId="{8D2CF6D0-7295-A445-91EB-FF3F32486F12}" type="pres">
      <dgm:prSet presAssocID="{5ACA07A9-F069-8546-AA99-80748A1CC145}" presName="text0" presStyleLbl="node1" presStyleIdx="3" presStyleCnt="5">
        <dgm:presLayoutVars>
          <dgm:bulletEnabled val="1"/>
        </dgm:presLayoutVars>
      </dgm:prSet>
      <dgm:spPr/>
    </dgm:pt>
    <dgm:pt modelId="{60D657FD-452C-3F40-A3F5-416B6874A43F}" type="pres">
      <dgm:prSet presAssocID="{B7F79886-A19E-CE49-94CA-A43CEC08FF44}" presName="Name56" presStyleLbl="parChTrans1D2" presStyleIdx="3" presStyleCnt="4"/>
      <dgm:spPr/>
    </dgm:pt>
    <dgm:pt modelId="{21867067-CA71-354E-8D35-6A571AA464C2}" type="pres">
      <dgm:prSet presAssocID="{15AF105B-21B2-4344-AEB8-E07F68371A48}" presName="text0" presStyleLbl="node1" presStyleIdx="4" presStyleCnt="5">
        <dgm:presLayoutVars>
          <dgm:bulletEnabled val="1"/>
        </dgm:presLayoutVars>
      </dgm:prSet>
      <dgm:spPr/>
    </dgm:pt>
  </dgm:ptLst>
  <dgm:cxnLst>
    <dgm:cxn modelId="{F2C62705-EBC9-B544-8D9F-1499C82A9FA1}" type="presOf" srcId="{D457BB46-E62E-444E-9306-3B5C4687F89B}" destId="{C71D317F-548B-BE4C-A76D-CDA6B38294AE}" srcOrd="0" destOrd="0" presId="urn:microsoft.com/office/officeart/2008/layout/RadialCluster"/>
    <dgm:cxn modelId="{E6539E07-C05E-3A43-8887-4B36D41C08C6}" srcId="{424F5088-C31F-1741-864F-3CA24B0081A1}" destId="{5ACA07A9-F069-8546-AA99-80748A1CC145}" srcOrd="2" destOrd="0" parTransId="{0CB4A78D-5E1B-CC40-BC06-30B99A67EBF9}" sibTransId="{E55635D1-2093-374B-B207-0FBA9DC97AC6}"/>
    <dgm:cxn modelId="{DA630A10-BF28-4E4A-8AC2-46B058E01C2E}" type="presOf" srcId="{935D7E8F-8AE8-6C40-9388-31D4CE3E3510}" destId="{BB0EA265-BBAC-F947-8815-7E7048933D00}" srcOrd="0" destOrd="0" presId="urn:microsoft.com/office/officeart/2008/layout/RadialCluster"/>
    <dgm:cxn modelId="{EE0DC22A-4DEC-A841-AE31-5C048210D9FC}" type="presOf" srcId="{424F5088-C31F-1741-864F-3CA24B0081A1}" destId="{DD42390C-EE45-1F40-A6B6-0B9BF0CE6B59}" srcOrd="0" destOrd="0" presId="urn:microsoft.com/office/officeart/2008/layout/RadialCluster"/>
    <dgm:cxn modelId="{6C2C582C-AD95-E64D-9A2E-45E2AD4A5124}" type="presOf" srcId="{15AF105B-21B2-4344-AEB8-E07F68371A48}" destId="{21867067-CA71-354E-8D35-6A571AA464C2}" srcOrd="0" destOrd="0" presId="urn:microsoft.com/office/officeart/2008/layout/RadialCluster"/>
    <dgm:cxn modelId="{09594B2F-9D49-1D43-AECE-7F3025A7E228}" type="presOf" srcId="{5ACA07A9-F069-8546-AA99-80748A1CC145}" destId="{8D2CF6D0-7295-A445-91EB-FF3F32486F12}" srcOrd="0" destOrd="0" presId="urn:microsoft.com/office/officeart/2008/layout/RadialCluster"/>
    <dgm:cxn modelId="{B56BD948-78A5-3B4C-82E9-AD06D12497FD}" type="presOf" srcId="{04752552-6EE4-E849-8CC5-77A0DBD91C99}" destId="{4B674AF7-C6D6-BA46-A007-DC83950EF266}" srcOrd="0" destOrd="0" presId="urn:microsoft.com/office/officeart/2008/layout/RadialCluster"/>
    <dgm:cxn modelId="{8E232950-25BA-2147-A040-41A446B95530}" type="presOf" srcId="{0CB4A78D-5E1B-CC40-BC06-30B99A67EBF9}" destId="{7D3A07A9-BA34-1E4B-86F5-999E236BFDD7}" srcOrd="0" destOrd="0" presId="urn:microsoft.com/office/officeart/2008/layout/RadialCluster"/>
    <dgm:cxn modelId="{C528C562-8257-2340-9D54-15149B51ABC3}" srcId="{424F5088-C31F-1741-864F-3CA24B0081A1}" destId="{935D7E8F-8AE8-6C40-9388-31D4CE3E3510}" srcOrd="0" destOrd="0" parTransId="{04752552-6EE4-E849-8CC5-77A0DBD91C99}" sibTransId="{F5F62964-FF37-444F-906B-C5B3395A73EF}"/>
    <dgm:cxn modelId="{4302626A-114A-EE4A-87A7-2F135D8764F5}" type="presOf" srcId="{82568B89-57E8-0348-A721-CA1F59AA3DA1}" destId="{A0F0C168-0ED4-AD45-8CBE-5DBAEC7FF7A7}" srcOrd="0" destOrd="0" presId="urn:microsoft.com/office/officeart/2008/layout/RadialCluster"/>
    <dgm:cxn modelId="{0A6596AD-E066-A047-969B-0AB223D5B437}" type="presOf" srcId="{45C399E3-3FB4-0D4F-8ED6-56F9D58AE827}" destId="{B170C945-A1DF-DA4A-8DB5-8F13F5965249}" srcOrd="0" destOrd="0" presId="urn:microsoft.com/office/officeart/2008/layout/RadialCluster"/>
    <dgm:cxn modelId="{ACBF73C4-DB90-D046-BD6E-066ED61A2580}" type="presOf" srcId="{B7F79886-A19E-CE49-94CA-A43CEC08FF44}" destId="{60D657FD-452C-3F40-A3F5-416B6874A43F}" srcOrd="0" destOrd="0" presId="urn:microsoft.com/office/officeart/2008/layout/RadialCluster"/>
    <dgm:cxn modelId="{633D86D5-B34E-4E44-8406-18B4DDF461D2}" srcId="{424F5088-C31F-1741-864F-3CA24B0081A1}" destId="{82568B89-57E8-0348-A721-CA1F59AA3DA1}" srcOrd="1" destOrd="0" parTransId="{45C399E3-3FB4-0D4F-8ED6-56F9D58AE827}" sibTransId="{309E770B-07D1-6644-9AF8-AC8691CD5E79}"/>
    <dgm:cxn modelId="{B9DBECE0-C1E0-4749-A643-68163CED1685}" srcId="{424F5088-C31F-1741-864F-3CA24B0081A1}" destId="{15AF105B-21B2-4344-AEB8-E07F68371A48}" srcOrd="3" destOrd="0" parTransId="{B7F79886-A19E-CE49-94CA-A43CEC08FF44}" sibTransId="{DB268D08-7476-F34C-89D2-9EBDD8289EFD}"/>
    <dgm:cxn modelId="{27493BF8-292F-6B43-BFB0-B63930DB6C6F}" srcId="{D457BB46-E62E-444E-9306-3B5C4687F89B}" destId="{424F5088-C31F-1741-864F-3CA24B0081A1}" srcOrd="0" destOrd="0" parTransId="{B91E3AD0-8F1B-C24B-84E4-50D88FAC4A16}" sibTransId="{D0580659-E314-B041-A25C-18196487C6E1}"/>
    <dgm:cxn modelId="{BD463D96-A11B-7E44-B40E-391A5DD64865}" type="presParOf" srcId="{C71D317F-548B-BE4C-A76D-CDA6B38294AE}" destId="{209F390E-92D6-ED47-A0A8-39DA0EE3AD07}" srcOrd="0" destOrd="0" presId="urn:microsoft.com/office/officeart/2008/layout/RadialCluster"/>
    <dgm:cxn modelId="{0C271542-F445-F546-B3CB-8883478BE69B}" type="presParOf" srcId="{209F390E-92D6-ED47-A0A8-39DA0EE3AD07}" destId="{DD42390C-EE45-1F40-A6B6-0B9BF0CE6B59}" srcOrd="0" destOrd="0" presId="urn:microsoft.com/office/officeart/2008/layout/RadialCluster"/>
    <dgm:cxn modelId="{5E20FC57-8FC6-B947-8820-3E996356A3D5}" type="presParOf" srcId="{209F390E-92D6-ED47-A0A8-39DA0EE3AD07}" destId="{4B674AF7-C6D6-BA46-A007-DC83950EF266}" srcOrd="1" destOrd="0" presId="urn:microsoft.com/office/officeart/2008/layout/RadialCluster"/>
    <dgm:cxn modelId="{A4873378-82FA-EA4C-A289-A2C9F643DCAF}" type="presParOf" srcId="{209F390E-92D6-ED47-A0A8-39DA0EE3AD07}" destId="{BB0EA265-BBAC-F947-8815-7E7048933D00}" srcOrd="2" destOrd="0" presId="urn:microsoft.com/office/officeart/2008/layout/RadialCluster"/>
    <dgm:cxn modelId="{7D39B20A-F3C1-B442-9DD4-0D26FAF2EFA9}" type="presParOf" srcId="{209F390E-92D6-ED47-A0A8-39DA0EE3AD07}" destId="{B170C945-A1DF-DA4A-8DB5-8F13F5965249}" srcOrd="3" destOrd="0" presId="urn:microsoft.com/office/officeart/2008/layout/RadialCluster"/>
    <dgm:cxn modelId="{E0FB3EFE-7714-714A-8972-F683A8A7EC3F}" type="presParOf" srcId="{209F390E-92D6-ED47-A0A8-39DA0EE3AD07}" destId="{A0F0C168-0ED4-AD45-8CBE-5DBAEC7FF7A7}" srcOrd="4" destOrd="0" presId="urn:microsoft.com/office/officeart/2008/layout/RadialCluster"/>
    <dgm:cxn modelId="{E1BAC6CF-D060-E242-BD1A-7CCA05531C37}" type="presParOf" srcId="{209F390E-92D6-ED47-A0A8-39DA0EE3AD07}" destId="{7D3A07A9-BA34-1E4B-86F5-999E236BFDD7}" srcOrd="5" destOrd="0" presId="urn:microsoft.com/office/officeart/2008/layout/RadialCluster"/>
    <dgm:cxn modelId="{0E41F218-4E6B-0844-A6B9-E9F9BAC2C4EF}" type="presParOf" srcId="{209F390E-92D6-ED47-A0A8-39DA0EE3AD07}" destId="{8D2CF6D0-7295-A445-91EB-FF3F32486F12}" srcOrd="6" destOrd="0" presId="urn:microsoft.com/office/officeart/2008/layout/RadialCluster"/>
    <dgm:cxn modelId="{3056B168-5FDB-8D44-BAC1-42444F294A7B}" type="presParOf" srcId="{209F390E-92D6-ED47-A0A8-39DA0EE3AD07}" destId="{60D657FD-452C-3F40-A3F5-416B6874A43F}" srcOrd="7" destOrd="0" presId="urn:microsoft.com/office/officeart/2008/layout/RadialCluster"/>
    <dgm:cxn modelId="{AD0A019D-7C1C-0541-9574-B1B5E50C0540}" type="presParOf" srcId="{209F390E-92D6-ED47-A0A8-39DA0EE3AD07}" destId="{21867067-CA71-354E-8D35-6A571AA464C2}" srcOrd="8"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A4E1B9-B377-2F44-A63E-881345824929}"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3F151415-1F54-734A-A64B-4EB06376AC36}">
      <dgm:prSet phldrT="[Text]"/>
      <dgm:spPr/>
      <dgm:t>
        <a:bodyPr/>
        <a:lstStyle/>
        <a:p>
          <a:r>
            <a:rPr lang="en-US" dirty="0"/>
            <a:t>Reading comprehension instruction is typically compartmentalized</a:t>
          </a:r>
        </a:p>
      </dgm:t>
    </dgm:pt>
    <dgm:pt modelId="{E5456D5B-5FDD-2B4C-968F-7BEFAF8994DE}" type="parTrans" cxnId="{EA27AA22-E2AF-D042-A326-8ACDC89E146A}">
      <dgm:prSet/>
      <dgm:spPr/>
      <dgm:t>
        <a:bodyPr/>
        <a:lstStyle/>
        <a:p>
          <a:endParaRPr lang="en-US"/>
        </a:p>
      </dgm:t>
    </dgm:pt>
    <dgm:pt modelId="{0D3DFDBD-6677-F14F-8198-0ED5E9817A2D}" type="sibTrans" cxnId="{EA27AA22-E2AF-D042-A326-8ACDC89E146A}">
      <dgm:prSet/>
      <dgm:spPr/>
      <dgm:t>
        <a:bodyPr/>
        <a:lstStyle/>
        <a:p>
          <a:endParaRPr lang="en-US"/>
        </a:p>
      </dgm:t>
    </dgm:pt>
    <dgm:pt modelId="{621DA443-D373-B247-83A3-4A0F746E00B2}">
      <dgm:prSet phldrT="[Text]"/>
      <dgm:spPr/>
      <dgm:t>
        <a:bodyPr/>
        <a:lstStyle/>
        <a:p>
          <a:r>
            <a:rPr lang="en-US" dirty="0"/>
            <a:t>Schools have difficulty identifying time in the day to provide more intensive intervention</a:t>
          </a:r>
        </a:p>
      </dgm:t>
    </dgm:pt>
    <dgm:pt modelId="{6D56129B-E1DC-FF45-BB3C-58D795D62258}" type="parTrans" cxnId="{267C7B5B-1C73-CD44-BC6D-18CBE878DC00}">
      <dgm:prSet/>
      <dgm:spPr/>
      <dgm:t>
        <a:bodyPr/>
        <a:lstStyle/>
        <a:p>
          <a:endParaRPr lang="en-US"/>
        </a:p>
      </dgm:t>
    </dgm:pt>
    <dgm:pt modelId="{7B8A72DF-BF2C-F847-A8E1-9DC14CC74D3C}" type="sibTrans" cxnId="{267C7B5B-1C73-CD44-BC6D-18CBE878DC00}">
      <dgm:prSet/>
      <dgm:spPr/>
      <dgm:t>
        <a:bodyPr/>
        <a:lstStyle/>
        <a:p>
          <a:endParaRPr lang="en-US"/>
        </a:p>
      </dgm:t>
    </dgm:pt>
    <dgm:pt modelId="{F9E17E5A-3DB1-FA48-B24A-E1C76ADF84C1}">
      <dgm:prSet phldrT="[Text]"/>
      <dgm:spPr/>
      <dgm:t>
        <a:bodyPr/>
        <a:lstStyle/>
        <a:p>
          <a:r>
            <a:rPr lang="en-US" dirty="0"/>
            <a:t>Many schools do provide Tier 2-type intervention (less intensive)</a:t>
          </a:r>
        </a:p>
      </dgm:t>
    </dgm:pt>
    <dgm:pt modelId="{A71EF206-59ED-164B-9279-DFD11C508E12}" type="parTrans" cxnId="{6727755E-28A2-9248-9D79-7329A1198AEF}">
      <dgm:prSet/>
      <dgm:spPr/>
      <dgm:t>
        <a:bodyPr/>
        <a:lstStyle/>
        <a:p>
          <a:endParaRPr lang="en-US"/>
        </a:p>
      </dgm:t>
    </dgm:pt>
    <dgm:pt modelId="{7DAC64A8-B5D3-004C-909D-A23A51D18F25}" type="sibTrans" cxnId="{6727755E-28A2-9248-9D79-7329A1198AEF}">
      <dgm:prSet/>
      <dgm:spPr/>
      <dgm:t>
        <a:bodyPr/>
        <a:lstStyle/>
        <a:p>
          <a:endParaRPr lang="en-US"/>
        </a:p>
      </dgm:t>
    </dgm:pt>
    <dgm:pt modelId="{8BCC44A6-E219-E444-BD3D-7844FF69F426}">
      <dgm:prSet phldrT="[Text]"/>
      <dgm:spPr/>
      <dgm:t>
        <a:bodyPr/>
        <a:lstStyle/>
        <a:p>
          <a:r>
            <a:rPr lang="en-US"/>
            <a:t>Aligned instruction may provide a more cohesive and integrated instructional model that could maximize intensity of instruction</a:t>
          </a:r>
          <a:endParaRPr lang="en-US" dirty="0"/>
        </a:p>
      </dgm:t>
    </dgm:pt>
    <dgm:pt modelId="{40E0A688-EEB4-7348-88B2-6776056073B0}" type="parTrans" cxnId="{7B823966-82F2-0947-BB06-62B05E047A4C}">
      <dgm:prSet/>
      <dgm:spPr/>
      <dgm:t>
        <a:bodyPr/>
        <a:lstStyle/>
        <a:p>
          <a:endParaRPr lang="en-US"/>
        </a:p>
      </dgm:t>
    </dgm:pt>
    <dgm:pt modelId="{45ABED32-1715-594B-84AD-6A46C944422A}" type="sibTrans" cxnId="{7B823966-82F2-0947-BB06-62B05E047A4C}">
      <dgm:prSet/>
      <dgm:spPr/>
      <dgm:t>
        <a:bodyPr/>
        <a:lstStyle/>
        <a:p>
          <a:endParaRPr lang="en-US"/>
        </a:p>
      </dgm:t>
    </dgm:pt>
    <dgm:pt modelId="{011419C9-FB60-7842-849F-545F3A4F5372}" type="pres">
      <dgm:prSet presAssocID="{75A4E1B9-B377-2F44-A63E-881345824929}" presName="Name0" presStyleCnt="0">
        <dgm:presLayoutVars>
          <dgm:dir/>
          <dgm:animLvl val="lvl"/>
          <dgm:resizeHandles val="exact"/>
        </dgm:presLayoutVars>
      </dgm:prSet>
      <dgm:spPr/>
    </dgm:pt>
    <dgm:pt modelId="{E147C9D1-F5F2-2943-8E5B-0C76C5EB1E69}" type="pres">
      <dgm:prSet presAssocID="{8BCC44A6-E219-E444-BD3D-7844FF69F426}" presName="boxAndChildren" presStyleCnt="0"/>
      <dgm:spPr/>
    </dgm:pt>
    <dgm:pt modelId="{A3B97F1C-3215-DB4E-A0C9-7D236A123FE9}" type="pres">
      <dgm:prSet presAssocID="{8BCC44A6-E219-E444-BD3D-7844FF69F426}" presName="parentTextBox" presStyleLbl="node1" presStyleIdx="0" presStyleCnt="4"/>
      <dgm:spPr/>
    </dgm:pt>
    <dgm:pt modelId="{9B09C865-E281-C940-AAFE-5766148F81B7}" type="pres">
      <dgm:prSet presAssocID="{7DAC64A8-B5D3-004C-909D-A23A51D18F25}" presName="sp" presStyleCnt="0"/>
      <dgm:spPr/>
    </dgm:pt>
    <dgm:pt modelId="{B2C2082B-E8F6-D443-8D98-10C2CE82B267}" type="pres">
      <dgm:prSet presAssocID="{F9E17E5A-3DB1-FA48-B24A-E1C76ADF84C1}" presName="arrowAndChildren" presStyleCnt="0"/>
      <dgm:spPr/>
    </dgm:pt>
    <dgm:pt modelId="{79E0DB73-A13B-3849-B192-0B71A52D1626}" type="pres">
      <dgm:prSet presAssocID="{F9E17E5A-3DB1-FA48-B24A-E1C76ADF84C1}" presName="parentTextArrow" presStyleLbl="node1" presStyleIdx="1" presStyleCnt="4"/>
      <dgm:spPr/>
    </dgm:pt>
    <dgm:pt modelId="{0F69992A-AD15-DE44-8055-9654F2806DA4}" type="pres">
      <dgm:prSet presAssocID="{7B8A72DF-BF2C-F847-A8E1-9DC14CC74D3C}" presName="sp" presStyleCnt="0"/>
      <dgm:spPr/>
    </dgm:pt>
    <dgm:pt modelId="{1985E5A8-F48C-D542-9B8B-AB192A7DCCB3}" type="pres">
      <dgm:prSet presAssocID="{621DA443-D373-B247-83A3-4A0F746E00B2}" presName="arrowAndChildren" presStyleCnt="0"/>
      <dgm:spPr/>
    </dgm:pt>
    <dgm:pt modelId="{7CC862ED-5E83-4843-934B-6690BF3F20AD}" type="pres">
      <dgm:prSet presAssocID="{621DA443-D373-B247-83A3-4A0F746E00B2}" presName="parentTextArrow" presStyleLbl="node1" presStyleIdx="2" presStyleCnt="4"/>
      <dgm:spPr/>
    </dgm:pt>
    <dgm:pt modelId="{BEF62D83-C902-CD45-B83F-D242DD0B6B2D}" type="pres">
      <dgm:prSet presAssocID="{0D3DFDBD-6677-F14F-8198-0ED5E9817A2D}" presName="sp" presStyleCnt="0"/>
      <dgm:spPr/>
    </dgm:pt>
    <dgm:pt modelId="{09BD38CD-6C75-5F47-B78F-C706831D245A}" type="pres">
      <dgm:prSet presAssocID="{3F151415-1F54-734A-A64B-4EB06376AC36}" presName="arrowAndChildren" presStyleCnt="0"/>
      <dgm:spPr/>
    </dgm:pt>
    <dgm:pt modelId="{9D066EFD-9E64-314C-A0EF-5B2B4FE6AF45}" type="pres">
      <dgm:prSet presAssocID="{3F151415-1F54-734A-A64B-4EB06376AC36}" presName="parentTextArrow" presStyleLbl="node1" presStyleIdx="3" presStyleCnt="4"/>
      <dgm:spPr/>
    </dgm:pt>
  </dgm:ptLst>
  <dgm:cxnLst>
    <dgm:cxn modelId="{74646509-BD4D-A341-BFC8-45A5E1231C64}" type="presOf" srcId="{F9E17E5A-3DB1-FA48-B24A-E1C76ADF84C1}" destId="{79E0DB73-A13B-3849-B192-0B71A52D1626}" srcOrd="0" destOrd="0" presId="urn:microsoft.com/office/officeart/2005/8/layout/process4"/>
    <dgm:cxn modelId="{A8A15D1A-296C-844E-B8C2-52B209BA70B0}" type="presOf" srcId="{8BCC44A6-E219-E444-BD3D-7844FF69F426}" destId="{A3B97F1C-3215-DB4E-A0C9-7D236A123FE9}" srcOrd="0" destOrd="0" presId="urn:microsoft.com/office/officeart/2005/8/layout/process4"/>
    <dgm:cxn modelId="{EA27AA22-E2AF-D042-A326-8ACDC89E146A}" srcId="{75A4E1B9-B377-2F44-A63E-881345824929}" destId="{3F151415-1F54-734A-A64B-4EB06376AC36}" srcOrd="0" destOrd="0" parTransId="{E5456D5B-5FDD-2B4C-968F-7BEFAF8994DE}" sibTransId="{0D3DFDBD-6677-F14F-8198-0ED5E9817A2D}"/>
    <dgm:cxn modelId="{1894483F-12D9-DF4A-B733-BCB3D85D7369}" type="presOf" srcId="{3F151415-1F54-734A-A64B-4EB06376AC36}" destId="{9D066EFD-9E64-314C-A0EF-5B2B4FE6AF45}" srcOrd="0" destOrd="0" presId="urn:microsoft.com/office/officeart/2005/8/layout/process4"/>
    <dgm:cxn modelId="{267C7B5B-1C73-CD44-BC6D-18CBE878DC00}" srcId="{75A4E1B9-B377-2F44-A63E-881345824929}" destId="{621DA443-D373-B247-83A3-4A0F746E00B2}" srcOrd="1" destOrd="0" parTransId="{6D56129B-E1DC-FF45-BB3C-58D795D62258}" sibTransId="{7B8A72DF-BF2C-F847-A8E1-9DC14CC74D3C}"/>
    <dgm:cxn modelId="{6727755E-28A2-9248-9D79-7329A1198AEF}" srcId="{75A4E1B9-B377-2F44-A63E-881345824929}" destId="{F9E17E5A-3DB1-FA48-B24A-E1C76ADF84C1}" srcOrd="2" destOrd="0" parTransId="{A71EF206-59ED-164B-9279-DFD11C508E12}" sibTransId="{7DAC64A8-B5D3-004C-909D-A23A51D18F25}"/>
    <dgm:cxn modelId="{7B823966-82F2-0947-BB06-62B05E047A4C}" srcId="{75A4E1B9-B377-2F44-A63E-881345824929}" destId="{8BCC44A6-E219-E444-BD3D-7844FF69F426}" srcOrd="3" destOrd="0" parTransId="{40E0A688-EEB4-7348-88B2-6776056073B0}" sibTransId="{45ABED32-1715-594B-84AD-6A46C944422A}"/>
    <dgm:cxn modelId="{193BE07A-3DF7-7A46-BA58-D8713B5E63E7}" type="presOf" srcId="{75A4E1B9-B377-2F44-A63E-881345824929}" destId="{011419C9-FB60-7842-849F-545F3A4F5372}" srcOrd="0" destOrd="0" presId="urn:microsoft.com/office/officeart/2005/8/layout/process4"/>
    <dgm:cxn modelId="{AB17DA8A-CE93-1A43-A2DF-4F0B66ECCF04}" type="presOf" srcId="{621DA443-D373-B247-83A3-4A0F746E00B2}" destId="{7CC862ED-5E83-4843-934B-6690BF3F20AD}" srcOrd="0" destOrd="0" presId="urn:microsoft.com/office/officeart/2005/8/layout/process4"/>
    <dgm:cxn modelId="{419BCA54-726D-1A41-955A-4313BE2D088A}" type="presParOf" srcId="{011419C9-FB60-7842-849F-545F3A4F5372}" destId="{E147C9D1-F5F2-2943-8E5B-0C76C5EB1E69}" srcOrd="0" destOrd="0" presId="urn:microsoft.com/office/officeart/2005/8/layout/process4"/>
    <dgm:cxn modelId="{A118E2BC-4FB2-764A-A8CD-ECC6BB76790F}" type="presParOf" srcId="{E147C9D1-F5F2-2943-8E5B-0C76C5EB1E69}" destId="{A3B97F1C-3215-DB4E-A0C9-7D236A123FE9}" srcOrd="0" destOrd="0" presId="urn:microsoft.com/office/officeart/2005/8/layout/process4"/>
    <dgm:cxn modelId="{49F603CB-71A1-D449-A697-3A9AF141FBCB}" type="presParOf" srcId="{011419C9-FB60-7842-849F-545F3A4F5372}" destId="{9B09C865-E281-C940-AAFE-5766148F81B7}" srcOrd="1" destOrd="0" presId="urn:microsoft.com/office/officeart/2005/8/layout/process4"/>
    <dgm:cxn modelId="{63ECB62C-A6CD-6E44-A4F2-A52BFF74B7B5}" type="presParOf" srcId="{011419C9-FB60-7842-849F-545F3A4F5372}" destId="{B2C2082B-E8F6-D443-8D98-10C2CE82B267}" srcOrd="2" destOrd="0" presId="urn:microsoft.com/office/officeart/2005/8/layout/process4"/>
    <dgm:cxn modelId="{812BAD74-A7F3-B340-AAF6-2FF59F9E8A14}" type="presParOf" srcId="{B2C2082B-E8F6-D443-8D98-10C2CE82B267}" destId="{79E0DB73-A13B-3849-B192-0B71A52D1626}" srcOrd="0" destOrd="0" presId="urn:microsoft.com/office/officeart/2005/8/layout/process4"/>
    <dgm:cxn modelId="{DFE51310-B9C3-8B44-9D9F-FD0A58A74530}" type="presParOf" srcId="{011419C9-FB60-7842-849F-545F3A4F5372}" destId="{0F69992A-AD15-DE44-8055-9654F2806DA4}" srcOrd="3" destOrd="0" presId="urn:microsoft.com/office/officeart/2005/8/layout/process4"/>
    <dgm:cxn modelId="{5B7A3D6C-6C25-8D4D-9F08-6815A71D7FD5}" type="presParOf" srcId="{011419C9-FB60-7842-849F-545F3A4F5372}" destId="{1985E5A8-F48C-D542-9B8B-AB192A7DCCB3}" srcOrd="4" destOrd="0" presId="urn:microsoft.com/office/officeart/2005/8/layout/process4"/>
    <dgm:cxn modelId="{9546D99B-1D3A-A344-AF20-895A9985C2DB}" type="presParOf" srcId="{1985E5A8-F48C-D542-9B8B-AB192A7DCCB3}" destId="{7CC862ED-5E83-4843-934B-6690BF3F20AD}" srcOrd="0" destOrd="0" presId="urn:microsoft.com/office/officeart/2005/8/layout/process4"/>
    <dgm:cxn modelId="{BBA90921-9BF3-3B48-B9AD-1E0575815EA4}" type="presParOf" srcId="{011419C9-FB60-7842-849F-545F3A4F5372}" destId="{BEF62D83-C902-CD45-B83F-D242DD0B6B2D}" srcOrd="5" destOrd="0" presId="urn:microsoft.com/office/officeart/2005/8/layout/process4"/>
    <dgm:cxn modelId="{A871E0A7-1FC9-4940-A95A-B91EB8CCA1C7}" type="presParOf" srcId="{011419C9-FB60-7842-849F-545F3A4F5372}" destId="{09BD38CD-6C75-5F47-B78F-C706831D245A}" srcOrd="6" destOrd="0" presId="urn:microsoft.com/office/officeart/2005/8/layout/process4"/>
    <dgm:cxn modelId="{BBCDA97A-AE15-5E4F-8005-1DF7F300524F}" type="presParOf" srcId="{09BD38CD-6C75-5F47-B78F-C706831D245A}" destId="{9D066EFD-9E64-314C-A0EF-5B2B4FE6AF4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053F61-956F-B843-A2C1-695E98231EF4}" type="doc">
      <dgm:prSet loTypeId="urn:microsoft.com/office/officeart/2005/8/layout/arrow2" loCatId="relationship" qsTypeId="urn:microsoft.com/office/officeart/2005/8/quickstyle/simple1" qsCatId="simple" csTypeId="urn:microsoft.com/office/officeart/2005/8/colors/accent1_2" csCatId="accent1" phldr="1"/>
      <dgm:spPr/>
      <dgm:t>
        <a:bodyPr/>
        <a:lstStyle/>
        <a:p>
          <a:endParaRPr lang="en-US"/>
        </a:p>
      </dgm:t>
    </dgm:pt>
    <dgm:pt modelId="{0C4B2F27-B0B3-2842-BAEB-0397944C37A6}">
      <dgm:prSet phldrT="[Text]"/>
      <dgm:spPr/>
      <dgm:t>
        <a:bodyPr/>
        <a:lstStyle/>
        <a:p>
          <a:r>
            <a:rPr lang="en-US" dirty="0"/>
            <a:t>Accelerates learning</a:t>
          </a:r>
        </a:p>
      </dgm:t>
    </dgm:pt>
    <dgm:pt modelId="{19F1FAF0-EBC3-C446-B1FA-E4EE19FE0060}" type="parTrans" cxnId="{43FCE123-AE46-784F-B54C-B44298AC9AC9}">
      <dgm:prSet/>
      <dgm:spPr/>
      <dgm:t>
        <a:bodyPr/>
        <a:lstStyle/>
        <a:p>
          <a:endParaRPr lang="en-US"/>
        </a:p>
      </dgm:t>
    </dgm:pt>
    <dgm:pt modelId="{CBC41CDB-ACD3-FE44-9C91-0F5CF18685B0}" type="sibTrans" cxnId="{43FCE123-AE46-784F-B54C-B44298AC9AC9}">
      <dgm:prSet/>
      <dgm:spPr/>
      <dgm:t>
        <a:bodyPr/>
        <a:lstStyle/>
        <a:p>
          <a:endParaRPr lang="en-US"/>
        </a:p>
      </dgm:t>
    </dgm:pt>
    <dgm:pt modelId="{60D1541A-CAF8-3146-9F53-E2066E3524B0}">
      <dgm:prSet phldrT="[Text]"/>
      <dgm:spPr/>
      <dgm:t>
        <a:bodyPr/>
        <a:lstStyle/>
        <a:p>
          <a:r>
            <a:rPr lang="en-US" dirty="0"/>
            <a:t>Supports generalization of skills across settings</a:t>
          </a:r>
        </a:p>
      </dgm:t>
    </dgm:pt>
    <dgm:pt modelId="{A7654334-F2DF-214C-AC1B-5CD7FA55EB2B}" type="parTrans" cxnId="{742EF3A5-2931-CC45-AE35-A2E0A0AE6031}">
      <dgm:prSet/>
      <dgm:spPr/>
      <dgm:t>
        <a:bodyPr/>
        <a:lstStyle/>
        <a:p>
          <a:endParaRPr lang="en-US"/>
        </a:p>
      </dgm:t>
    </dgm:pt>
    <dgm:pt modelId="{F4E8180A-61FD-5944-B9A7-EE3A6A2BC787}" type="sibTrans" cxnId="{742EF3A5-2931-CC45-AE35-A2E0A0AE6031}">
      <dgm:prSet/>
      <dgm:spPr/>
      <dgm:t>
        <a:bodyPr/>
        <a:lstStyle/>
        <a:p>
          <a:endParaRPr lang="en-US"/>
        </a:p>
      </dgm:t>
    </dgm:pt>
    <dgm:pt modelId="{29EC22EF-D7F9-914F-800F-B6960FE9E2B4}">
      <dgm:prSet phldrT="[Text]"/>
      <dgm:spPr/>
      <dgm:t>
        <a:bodyPr/>
        <a:lstStyle/>
        <a:p>
          <a:r>
            <a:rPr lang="en-US" dirty="0"/>
            <a:t>Provides additional practice opportunities</a:t>
          </a:r>
        </a:p>
      </dgm:t>
    </dgm:pt>
    <dgm:pt modelId="{7F30A0BD-2B38-FF4D-910B-A5D8BD640764}" type="parTrans" cxnId="{D1A6F6CC-645D-2A4D-BD48-16E73C22F756}">
      <dgm:prSet/>
      <dgm:spPr/>
      <dgm:t>
        <a:bodyPr/>
        <a:lstStyle/>
        <a:p>
          <a:endParaRPr lang="en-US"/>
        </a:p>
      </dgm:t>
    </dgm:pt>
    <dgm:pt modelId="{A0B883BC-A6DF-F64E-86FC-89FA0588C85C}" type="sibTrans" cxnId="{D1A6F6CC-645D-2A4D-BD48-16E73C22F756}">
      <dgm:prSet/>
      <dgm:spPr/>
      <dgm:t>
        <a:bodyPr/>
        <a:lstStyle/>
        <a:p>
          <a:endParaRPr lang="en-US"/>
        </a:p>
      </dgm:t>
    </dgm:pt>
    <dgm:pt modelId="{8ACEC2F6-8F0D-2E4A-B6B3-5348F1812E56}">
      <dgm:prSet phldrT="[Text]"/>
      <dgm:spPr/>
      <dgm:t>
        <a:bodyPr/>
        <a:lstStyle/>
        <a:p>
          <a:r>
            <a:rPr lang="en-US" dirty="0"/>
            <a:t>Eliminates the guess work for students </a:t>
          </a:r>
        </a:p>
      </dgm:t>
    </dgm:pt>
    <dgm:pt modelId="{E7CDF392-A881-034C-B931-86DC264136E3}" type="parTrans" cxnId="{0D0D8D16-A4C0-8F4D-8226-B3A41B450513}">
      <dgm:prSet/>
      <dgm:spPr/>
      <dgm:t>
        <a:bodyPr/>
        <a:lstStyle/>
        <a:p>
          <a:endParaRPr lang="en-US"/>
        </a:p>
      </dgm:t>
    </dgm:pt>
    <dgm:pt modelId="{7F3E3C0F-2E96-884F-B98C-460F8232AC34}" type="sibTrans" cxnId="{0D0D8D16-A4C0-8F4D-8226-B3A41B450513}">
      <dgm:prSet/>
      <dgm:spPr/>
      <dgm:t>
        <a:bodyPr/>
        <a:lstStyle/>
        <a:p>
          <a:endParaRPr lang="en-US"/>
        </a:p>
      </dgm:t>
    </dgm:pt>
    <dgm:pt modelId="{E0EC3CEF-FD0A-854A-B023-164AC0E677D8}" type="pres">
      <dgm:prSet presAssocID="{0B053F61-956F-B843-A2C1-695E98231EF4}" presName="arrowDiagram" presStyleCnt="0">
        <dgm:presLayoutVars>
          <dgm:chMax val="5"/>
          <dgm:dir/>
          <dgm:resizeHandles val="exact"/>
        </dgm:presLayoutVars>
      </dgm:prSet>
      <dgm:spPr/>
    </dgm:pt>
    <dgm:pt modelId="{530CF974-787A-B349-9ABF-E8CE89EEA397}" type="pres">
      <dgm:prSet presAssocID="{0B053F61-956F-B843-A2C1-695E98231EF4}" presName="arrow" presStyleLbl="bgShp" presStyleIdx="0" presStyleCnt="1" custLinFactNeighborX="2479" custLinFactNeighborY="-3682"/>
      <dgm:spPr/>
    </dgm:pt>
    <dgm:pt modelId="{6595F42A-6B7C-A24D-8DF7-03E1F0C1119A}" type="pres">
      <dgm:prSet presAssocID="{0B053F61-956F-B843-A2C1-695E98231EF4}" presName="arrowDiagram4" presStyleCnt="0"/>
      <dgm:spPr/>
    </dgm:pt>
    <dgm:pt modelId="{A0847CA8-8D52-BE41-8400-AC7807646332}" type="pres">
      <dgm:prSet presAssocID="{0C4B2F27-B0B3-2842-BAEB-0397944C37A6}" presName="bullet4a" presStyleLbl="node1" presStyleIdx="0" presStyleCnt="4"/>
      <dgm:spPr/>
    </dgm:pt>
    <dgm:pt modelId="{8D5930AC-8365-0147-9DF7-64913DA702E4}" type="pres">
      <dgm:prSet presAssocID="{0C4B2F27-B0B3-2842-BAEB-0397944C37A6}" presName="textBox4a" presStyleLbl="revTx" presStyleIdx="0" presStyleCnt="4">
        <dgm:presLayoutVars>
          <dgm:bulletEnabled val="1"/>
        </dgm:presLayoutVars>
      </dgm:prSet>
      <dgm:spPr/>
    </dgm:pt>
    <dgm:pt modelId="{074968F7-14EE-0646-960C-4B016E36EC06}" type="pres">
      <dgm:prSet presAssocID="{8ACEC2F6-8F0D-2E4A-B6B3-5348F1812E56}" presName="bullet4b" presStyleLbl="node1" presStyleIdx="1" presStyleCnt="4"/>
      <dgm:spPr/>
    </dgm:pt>
    <dgm:pt modelId="{78C1E919-77D4-FF45-98A2-7A41DA59EBFA}" type="pres">
      <dgm:prSet presAssocID="{8ACEC2F6-8F0D-2E4A-B6B3-5348F1812E56}" presName="textBox4b" presStyleLbl="revTx" presStyleIdx="1" presStyleCnt="4">
        <dgm:presLayoutVars>
          <dgm:bulletEnabled val="1"/>
        </dgm:presLayoutVars>
      </dgm:prSet>
      <dgm:spPr/>
    </dgm:pt>
    <dgm:pt modelId="{020928D6-F2EF-A94F-8AD0-27F8ACC7028A}" type="pres">
      <dgm:prSet presAssocID="{60D1541A-CAF8-3146-9F53-E2066E3524B0}" presName="bullet4c" presStyleLbl="node1" presStyleIdx="2" presStyleCnt="4"/>
      <dgm:spPr/>
    </dgm:pt>
    <dgm:pt modelId="{8C421CBA-BC0B-0E48-90B7-73DFE8AC0233}" type="pres">
      <dgm:prSet presAssocID="{60D1541A-CAF8-3146-9F53-E2066E3524B0}" presName="textBox4c" presStyleLbl="revTx" presStyleIdx="2" presStyleCnt="4">
        <dgm:presLayoutVars>
          <dgm:bulletEnabled val="1"/>
        </dgm:presLayoutVars>
      </dgm:prSet>
      <dgm:spPr/>
    </dgm:pt>
    <dgm:pt modelId="{223ED5C6-9E96-4E48-8590-683F0AC4C873}" type="pres">
      <dgm:prSet presAssocID="{29EC22EF-D7F9-914F-800F-B6960FE9E2B4}" presName="bullet4d" presStyleLbl="node1" presStyleIdx="3" presStyleCnt="4"/>
      <dgm:spPr/>
    </dgm:pt>
    <dgm:pt modelId="{3397FE8F-BF12-AB4A-A79B-080F6B8AA64D}" type="pres">
      <dgm:prSet presAssocID="{29EC22EF-D7F9-914F-800F-B6960FE9E2B4}" presName="textBox4d" presStyleLbl="revTx" presStyleIdx="3" presStyleCnt="4">
        <dgm:presLayoutVars>
          <dgm:bulletEnabled val="1"/>
        </dgm:presLayoutVars>
      </dgm:prSet>
      <dgm:spPr/>
    </dgm:pt>
  </dgm:ptLst>
  <dgm:cxnLst>
    <dgm:cxn modelId="{5C6B7115-C0BE-0E48-98A0-C20C2AF4BD44}" type="presOf" srcId="{8ACEC2F6-8F0D-2E4A-B6B3-5348F1812E56}" destId="{78C1E919-77D4-FF45-98A2-7A41DA59EBFA}" srcOrd="0" destOrd="0" presId="urn:microsoft.com/office/officeart/2005/8/layout/arrow2"/>
    <dgm:cxn modelId="{0D0D8D16-A4C0-8F4D-8226-B3A41B450513}" srcId="{0B053F61-956F-B843-A2C1-695E98231EF4}" destId="{8ACEC2F6-8F0D-2E4A-B6B3-5348F1812E56}" srcOrd="1" destOrd="0" parTransId="{E7CDF392-A881-034C-B931-86DC264136E3}" sibTransId="{7F3E3C0F-2E96-884F-B98C-460F8232AC34}"/>
    <dgm:cxn modelId="{43FCE123-AE46-784F-B54C-B44298AC9AC9}" srcId="{0B053F61-956F-B843-A2C1-695E98231EF4}" destId="{0C4B2F27-B0B3-2842-BAEB-0397944C37A6}" srcOrd="0" destOrd="0" parTransId="{19F1FAF0-EBC3-C446-B1FA-E4EE19FE0060}" sibTransId="{CBC41CDB-ACD3-FE44-9C91-0F5CF18685B0}"/>
    <dgm:cxn modelId="{521A6C28-6E47-9543-B027-705F07E398C3}" type="presOf" srcId="{29EC22EF-D7F9-914F-800F-B6960FE9E2B4}" destId="{3397FE8F-BF12-AB4A-A79B-080F6B8AA64D}" srcOrd="0" destOrd="0" presId="urn:microsoft.com/office/officeart/2005/8/layout/arrow2"/>
    <dgm:cxn modelId="{50761F34-ED01-3C4E-8761-6F4A0F99D099}" type="presOf" srcId="{0C4B2F27-B0B3-2842-BAEB-0397944C37A6}" destId="{8D5930AC-8365-0147-9DF7-64913DA702E4}" srcOrd="0" destOrd="0" presId="urn:microsoft.com/office/officeart/2005/8/layout/arrow2"/>
    <dgm:cxn modelId="{3FD26452-53FC-164A-90F7-EA7E080C5794}" type="presOf" srcId="{60D1541A-CAF8-3146-9F53-E2066E3524B0}" destId="{8C421CBA-BC0B-0E48-90B7-73DFE8AC0233}" srcOrd="0" destOrd="0" presId="urn:microsoft.com/office/officeart/2005/8/layout/arrow2"/>
    <dgm:cxn modelId="{4D8B878F-4A35-F646-A15E-55554894CF69}" type="presOf" srcId="{0B053F61-956F-B843-A2C1-695E98231EF4}" destId="{E0EC3CEF-FD0A-854A-B023-164AC0E677D8}" srcOrd="0" destOrd="0" presId="urn:microsoft.com/office/officeart/2005/8/layout/arrow2"/>
    <dgm:cxn modelId="{742EF3A5-2931-CC45-AE35-A2E0A0AE6031}" srcId="{0B053F61-956F-B843-A2C1-695E98231EF4}" destId="{60D1541A-CAF8-3146-9F53-E2066E3524B0}" srcOrd="2" destOrd="0" parTransId="{A7654334-F2DF-214C-AC1B-5CD7FA55EB2B}" sibTransId="{F4E8180A-61FD-5944-B9A7-EE3A6A2BC787}"/>
    <dgm:cxn modelId="{D1A6F6CC-645D-2A4D-BD48-16E73C22F756}" srcId="{0B053F61-956F-B843-A2C1-695E98231EF4}" destId="{29EC22EF-D7F9-914F-800F-B6960FE9E2B4}" srcOrd="3" destOrd="0" parTransId="{7F30A0BD-2B38-FF4D-910B-A5D8BD640764}" sibTransId="{A0B883BC-A6DF-F64E-86FC-89FA0588C85C}"/>
    <dgm:cxn modelId="{B7ED824C-A7DE-684A-B611-77D052420D9F}" type="presParOf" srcId="{E0EC3CEF-FD0A-854A-B023-164AC0E677D8}" destId="{530CF974-787A-B349-9ABF-E8CE89EEA397}" srcOrd="0" destOrd="0" presId="urn:microsoft.com/office/officeart/2005/8/layout/arrow2"/>
    <dgm:cxn modelId="{820BDD1F-AD90-9E40-B264-501FB6B1A5FA}" type="presParOf" srcId="{E0EC3CEF-FD0A-854A-B023-164AC0E677D8}" destId="{6595F42A-6B7C-A24D-8DF7-03E1F0C1119A}" srcOrd="1" destOrd="0" presId="urn:microsoft.com/office/officeart/2005/8/layout/arrow2"/>
    <dgm:cxn modelId="{EA0D6F11-781A-2B46-9522-1D0860D81A07}" type="presParOf" srcId="{6595F42A-6B7C-A24D-8DF7-03E1F0C1119A}" destId="{A0847CA8-8D52-BE41-8400-AC7807646332}" srcOrd="0" destOrd="0" presId="urn:microsoft.com/office/officeart/2005/8/layout/arrow2"/>
    <dgm:cxn modelId="{72201032-8B6E-354A-BE28-A6DA4D653AE4}" type="presParOf" srcId="{6595F42A-6B7C-A24D-8DF7-03E1F0C1119A}" destId="{8D5930AC-8365-0147-9DF7-64913DA702E4}" srcOrd="1" destOrd="0" presId="urn:microsoft.com/office/officeart/2005/8/layout/arrow2"/>
    <dgm:cxn modelId="{2132875E-E21B-DA4D-8F5E-293843F52381}" type="presParOf" srcId="{6595F42A-6B7C-A24D-8DF7-03E1F0C1119A}" destId="{074968F7-14EE-0646-960C-4B016E36EC06}" srcOrd="2" destOrd="0" presId="urn:microsoft.com/office/officeart/2005/8/layout/arrow2"/>
    <dgm:cxn modelId="{369B79BC-0849-DD41-88CE-0258493B91B4}" type="presParOf" srcId="{6595F42A-6B7C-A24D-8DF7-03E1F0C1119A}" destId="{78C1E919-77D4-FF45-98A2-7A41DA59EBFA}" srcOrd="3" destOrd="0" presId="urn:microsoft.com/office/officeart/2005/8/layout/arrow2"/>
    <dgm:cxn modelId="{B41E2611-4D32-064C-BBAB-F16B7AF2D229}" type="presParOf" srcId="{6595F42A-6B7C-A24D-8DF7-03E1F0C1119A}" destId="{020928D6-F2EF-A94F-8AD0-27F8ACC7028A}" srcOrd="4" destOrd="0" presId="urn:microsoft.com/office/officeart/2005/8/layout/arrow2"/>
    <dgm:cxn modelId="{E63A3B25-5C10-ED4B-96C6-3F6EAF16740D}" type="presParOf" srcId="{6595F42A-6B7C-A24D-8DF7-03E1F0C1119A}" destId="{8C421CBA-BC0B-0E48-90B7-73DFE8AC0233}" srcOrd="5" destOrd="0" presId="urn:microsoft.com/office/officeart/2005/8/layout/arrow2"/>
    <dgm:cxn modelId="{AD21FBB7-D485-B042-9C25-1870802747B9}" type="presParOf" srcId="{6595F42A-6B7C-A24D-8DF7-03E1F0C1119A}" destId="{223ED5C6-9E96-4E48-8590-683F0AC4C873}" srcOrd="6" destOrd="0" presId="urn:microsoft.com/office/officeart/2005/8/layout/arrow2"/>
    <dgm:cxn modelId="{0BCC846E-FACD-6544-B63E-98664E6A7417}" type="presParOf" srcId="{6595F42A-6B7C-A24D-8DF7-03E1F0C1119A}" destId="{3397FE8F-BF12-AB4A-A79B-080F6B8AA64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A64581-FC66-DD4A-AB3A-779FFB5EEFC3}"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A54DFFE9-2FF9-914C-9CE1-37178CF30FF4}">
      <dgm:prSet phldrT="[Text]"/>
      <dgm:spPr/>
      <dgm:t>
        <a:bodyPr/>
        <a:lstStyle/>
        <a:p>
          <a:r>
            <a:rPr lang="en-US" dirty="0"/>
            <a:t>Students who did not pass the previous year's high stakes assessment</a:t>
          </a:r>
        </a:p>
      </dgm:t>
    </dgm:pt>
    <dgm:pt modelId="{1DD9094D-8149-7047-9633-36047E9771DE}" type="parTrans" cxnId="{7D1CD87E-511B-F64F-9F3F-4CBA8EDFE877}">
      <dgm:prSet/>
      <dgm:spPr/>
      <dgm:t>
        <a:bodyPr/>
        <a:lstStyle/>
        <a:p>
          <a:endParaRPr lang="en-US"/>
        </a:p>
      </dgm:t>
    </dgm:pt>
    <dgm:pt modelId="{C9EA4E8C-EE16-F34C-8E7B-3A34E21F6C3A}" type="sibTrans" cxnId="{7D1CD87E-511B-F64F-9F3F-4CBA8EDFE877}">
      <dgm:prSet/>
      <dgm:spPr/>
      <dgm:t>
        <a:bodyPr/>
        <a:lstStyle/>
        <a:p>
          <a:endParaRPr lang="en-US"/>
        </a:p>
      </dgm:t>
    </dgm:pt>
    <dgm:pt modelId="{C8A5D88B-B9ED-7347-9CC0-977E8018C742}">
      <dgm:prSet phldrT="[Text]"/>
      <dgm:spPr/>
      <dgm:t>
        <a:bodyPr/>
        <a:lstStyle/>
        <a:p>
          <a:r>
            <a:rPr lang="en-US" dirty="0"/>
            <a:t>305</a:t>
          </a:r>
        </a:p>
      </dgm:t>
    </dgm:pt>
    <dgm:pt modelId="{40BCE397-E712-9747-B74D-1C758EF75236}" type="parTrans" cxnId="{9B30433F-CEEB-A94C-B0AD-FA0A807ACFA1}">
      <dgm:prSet/>
      <dgm:spPr/>
      <dgm:t>
        <a:bodyPr/>
        <a:lstStyle/>
        <a:p>
          <a:endParaRPr lang="en-US"/>
        </a:p>
      </dgm:t>
    </dgm:pt>
    <dgm:pt modelId="{EEFA446C-7A71-924A-9B40-0AFFE7410919}" type="sibTrans" cxnId="{9B30433F-CEEB-A94C-B0AD-FA0A807ACFA1}">
      <dgm:prSet/>
      <dgm:spPr/>
      <dgm:t>
        <a:bodyPr/>
        <a:lstStyle/>
        <a:p>
          <a:endParaRPr lang="en-US"/>
        </a:p>
      </dgm:t>
    </dgm:pt>
    <dgm:pt modelId="{C2FD6038-EAD0-0A41-AFEA-51D84127D95B}">
      <dgm:prSet phldrT="[Text]"/>
      <dgm:spPr/>
      <dgm:t>
        <a:bodyPr/>
        <a:lstStyle/>
        <a:p>
          <a:r>
            <a:rPr lang="en-US" dirty="0"/>
            <a:t>Parental consent</a:t>
          </a:r>
        </a:p>
      </dgm:t>
    </dgm:pt>
    <dgm:pt modelId="{160732E2-151D-D543-87AA-BA043F8D1627}" type="parTrans" cxnId="{40EEF457-10E2-7141-AF86-AF451284FB88}">
      <dgm:prSet/>
      <dgm:spPr/>
      <dgm:t>
        <a:bodyPr/>
        <a:lstStyle/>
        <a:p>
          <a:endParaRPr lang="en-US"/>
        </a:p>
      </dgm:t>
    </dgm:pt>
    <dgm:pt modelId="{EB172FF6-D671-C341-AD0F-857DC5BA9F66}" type="sibTrans" cxnId="{40EEF457-10E2-7141-AF86-AF451284FB88}">
      <dgm:prSet/>
      <dgm:spPr/>
      <dgm:t>
        <a:bodyPr/>
        <a:lstStyle/>
        <a:p>
          <a:endParaRPr lang="en-US"/>
        </a:p>
      </dgm:t>
    </dgm:pt>
    <dgm:pt modelId="{10F761D8-A584-1740-8661-2906A24D2B55}">
      <dgm:prSet phldrT="[Text]"/>
      <dgm:spPr/>
      <dgm:t>
        <a:bodyPr/>
        <a:lstStyle/>
        <a:p>
          <a:r>
            <a:rPr lang="en-US" dirty="0"/>
            <a:t>195</a:t>
          </a:r>
        </a:p>
      </dgm:t>
    </dgm:pt>
    <dgm:pt modelId="{0F9041EE-C737-E645-807F-3145707C82CA}" type="parTrans" cxnId="{6A6F8264-D8C2-0546-9CED-762F87AD88A2}">
      <dgm:prSet/>
      <dgm:spPr/>
      <dgm:t>
        <a:bodyPr/>
        <a:lstStyle/>
        <a:p>
          <a:endParaRPr lang="en-US"/>
        </a:p>
      </dgm:t>
    </dgm:pt>
    <dgm:pt modelId="{DC59EE0B-FAD6-854F-83E1-47812E5BBC48}" type="sibTrans" cxnId="{6A6F8264-D8C2-0546-9CED-762F87AD88A2}">
      <dgm:prSet/>
      <dgm:spPr/>
      <dgm:t>
        <a:bodyPr/>
        <a:lstStyle/>
        <a:p>
          <a:endParaRPr lang="en-US"/>
        </a:p>
      </dgm:t>
    </dgm:pt>
    <dgm:pt modelId="{E7C4CEFF-36F9-6A4E-A75E-DAB377BE46E0}">
      <dgm:prSet phldrT="[Text]"/>
      <dgm:spPr/>
      <dgm:t>
        <a:bodyPr/>
        <a:lstStyle/>
        <a:p>
          <a:r>
            <a:rPr lang="en-US" dirty="0"/>
            <a:t>Up to 50 per condition; randomly selected students from consented students</a:t>
          </a:r>
        </a:p>
      </dgm:t>
    </dgm:pt>
    <dgm:pt modelId="{5721E450-B205-3645-B038-31821B8B46AC}" type="parTrans" cxnId="{3CF8B9DF-2706-6F46-A291-3FFB96A85B31}">
      <dgm:prSet/>
      <dgm:spPr/>
      <dgm:t>
        <a:bodyPr/>
        <a:lstStyle/>
        <a:p>
          <a:endParaRPr lang="en-US"/>
        </a:p>
      </dgm:t>
    </dgm:pt>
    <dgm:pt modelId="{9AA5DB03-25C7-384E-A5D8-6354F5A0D624}" type="sibTrans" cxnId="{3CF8B9DF-2706-6F46-A291-3FFB96A85B31}">
      <dgm:prSet/>
      <dgm:spPr/>
      <dgm:t>
        <a:bodyPr/>
        <a:lstStyle/>
        <a:p>
          <a:endParaRPr lang="en-US"/>
        </a:p>
      </dgm:t>
    </dgm:pt>
    <dgm:pt modelId="{10A97C5E-752E-A340-B3A2-D1E6EEF9849B}">
      <dgm:prSet phldrT="[Text]"/>
      <dgm:spPr/>
      <dgm:t>
        <a:bodyPr/>
        <a:lstStyle/>
        <a:p>
          <a:r>
            <a:rPr lang="en-US" dirty="0"/>
            <a:t>48 Aligned T1-T2</a:t>
          </a:r>
        </a:p>
      </dgm:t>
    </dgm:pt>
    <dgm:pt modelId="{9497A0BB-5F85-DE42-BB5B-A4EF5F3D21E7}" type="parTrans" cxnId="{F3218DE3-F50F-FA40-9DC9-3CBD0F0F3DE0}">
      <dgm:prSet/>
      <dgm:spPr/>
      <dgm:t>
        <a:bodyPr/>
        <a:lstStyle/>
        <a:p>
          <a:endParaRPr lang="en-US"/>
        </a:p>
      </dgm:t>
    </dgm:pt>
    <dgm:pt modelId="{D9DA60F9-2BB5-5945-A23B-8359E9AF6E5A}" type="sibTrans" cxnId="{F3218DE3-F50F-FA40-9DC9-3CBD0F0F3DE0}">
      <dgm:prSet/>
      <dgm:spPr/>
      <dgm:t>
        <a:bodyPr/>
        <a:lstStyle/>
        <a:p>
          <a:endParaRPr lang="en-US"/>
        </a:p>
      </dgm:t>
    </dgm:pt>
    <dgm:pt modelId="{3E64FF71-1111-104F-B1C4-F4962F1BCF76}">
      <dgm:prSet phldrT="[Text]"/>
      <dgm:spPr/>
      <dgm:t>
        <a:bodyPr/>
        <a:lstStyle/>
        <a:p>
          <a:r>
            <a:rPr lang="en-US" dirty="0"/>
            <a:t>49 non-aligned T2</a:t>
          </a:r>
        </a:p>
      </dgm:t>
    </dgm:pt>
    <dgm:pt modelId="{4FEEDB30-CAE8-5845-B5E3-BF2D65BE6ED0}" type="parTrans" cxnId="{4F15B8F2-FE1D-BF43-8D5E-5781F93590EC}">
      <dgm:prSet/>
      <dgm:spPr/>
      <dgm:t>
        <a:bodyPr/>
        <a:lstStyle/>
        <a:p>
          <a:endParaRPr lang="en-US"/>
        </a:p>
      </dgm:t>
    </dgm:pt>
    <dgm:pt modelId="{89D4D584-FCBF-C949-AFBE-CDB13340828C}" type="sibTrans" cxnId="{4F15B8F2-FE1D-BF43-8D5E-5781F93590EC}">
      <dgm:prSet/>
      <dgm:spPr/>
      <dgm:t>
        <a:bodyPr/>
        <a:lstStyle/>
        <a:p>
          <a:endParaRPr lang="en-US"/>
        </a:p>
      </dgm:t>
    </dgm:pt>
    <dgm:pt modelId="{66E651FA-0F92-7449-A80D-ACB609889AC9}">
      <dgm:prSet phldrT="[Text]"/>
      <dgm:spPr/>
      <dgm:t>
        <a:bodyPr/>
        <a:lstStyle/>
        <a:p>
          <a:r>
            <a:rPr lang="en-US" dirty="0"/>
            <a:t>50 BAU</a:t>
          </a:r>
        </a:p>
      </dgm:t>
    </dgm:pt>
    <dgm:pt modelId="{D5F6D507-702F-D347-B853-86390728F0CE}" type="parTrans" cxnId="{6F109BA8-2D21-7E41-9B1B-AE25F4110C39}">
      <dgm:prSet/>
      <dgm:spPr/>
      <dgm:t>
        <a:bodyPr/>
        <a:lstStyle/>
        <a:p>
          <a:endParaRPr lang="en-US"/>
        </a:p>
      </dgm:t>
    </dgm:pt>
    <dgm:pt modelId="{4D32079A-553E-4C45-8A61-251749F82D95}" type="sibTrans" cxnId="{6F109BA8-2D21-7E41-9B1B-AE25F4110C39}">
      <dgm:prSet/>
      <dgm:spPr/>
      <dgm:t>
        <a:bodyPr/>
        <a:lstStyle/>
        <a:p>
          <a:endParaRPr lang="en-US"/>
        </a:p>
      </dgm:t>
    </dgm:pt>
    <dgm:pt modelId="{CA24CF88-DF87-AC4D-A889-57E055C389D0}">
      <dgm:prSet phldrT="[Text]"/>
      <dgm:spPr/>
      <dgm:t>
        <a:bodyPr/>
        <a:lstStyle/>
        <a:p>
          <a:r>
            <a:rPr lang="en-US" dirty="0"/>
            <a:t>Students attending 12 elementary schools in the same district</a:t>
          </a:r>
        </a:p>
      </dgm:t>
    </dgm:pt>
    <dgm:pt modelId="{9F5167D0-6F3E-4E49-A78A-57943EDEE5E1}" type="parTrans" cxnId="{F79CF930-4C2E-A648-82C3-1839B014333D}">
      <dgm:prSet/>
      <dgm:spPr/>
      <dgm:t>
        <a:bodyPr/>
        <a:lstStyle/>
        <a:p>
          <a:endParaRPr lang="en-US"/>
        </a:p>
      </dgm:t>
    </dgm:pt>
    <dgm:pt modelId="{05C48EC1-6DFD-BD49-AEB8-0C0922D0098C}" type="sibTrans" cxnId="{F79CF930-4C2E-A648-82C3-1839B014333D}">
      <dgm:prSet/>
      <dgm:spPr/>
      <dgm:t>
        <a:bodyPr/>
        <a:lstStyle/>
        <a:p>
          <a:endParaRPr lang="en-US"/>
        </a:p>
      </dgm:t>
    </dgm:pt>
    <dgm:pt modelId="{D55B8EEC-A9B3-8E44-A700-76E78B8C265F}" type="pres">
      <dgm:prSet presAssocID="{95A64581-FC66-DD4A-AB3A-779FFB5EEFC3}" presName="Name0" presStyleCnt="0">
        <dgm:presLayoutVars>
          <dgm:chPref val="3"/>
          <dgm:dir/>
          <dgm:animLvl val="lvl"/>
          <dgm:resizeHandles/>
        </dgm:presLayoutVars>
      </dgm:prSet>
      <dgm:spPr/>
    </dgm:pt>
    <dgm:pt modelId="{9F5DE904-CDA8-6D48-BAE9-D2C65A0B3D30}" type="pres">
      <dgm:prSet presAssocID="{CA24CF88-DF87-AC4D-A889-57E055C389D0}" presName="horFlow" presStyleCnt="0"/>
      <dgm:spPr/>
    </dgm:pt>
    <dgm:pt modelId="{CA351CF9-FBD6-C64E-8461-93C608E1AFAD}" type="pres">
      <dgm:prSet presAssocID="{CA24CF88-DF87-AC4D-A889-57E055C389D0}" presName="bigChev" presStyleLbl="node1" presStyleIdx="0" presStyleCnt="4"/>
      <dgm:spPr/>
    </dgm:pt>
    <dgm:pt modelId="{15382E4B-71FB-C44B-87A6-4BEED3B10E32}" type="pres">
      <dgm:prSet presAssocID="{CA24CF88-DF87-AC4D-A889-57E055C389D0}" presName="vSp" presStyleCnt="0"/>
      <dgm:spPr/>
    </dgm:pt>
    <dgm:pt modelId="{E304BE8A-59F2-754E-93DF-1438722DF754}" type="pres">
      <dgm:prSet presAssocID="{A54DFFE9-2FF9-914C-9CE1-37178CF30FF4}" presName="horFlow" presStyleCnt="0"/>
      <dgm:spPr/>
    </dgm:pt>
    <dgm:pt modelId="{D9C807D6-4AFE-1341-A950-F7981FA7CAF1}" type="pres">
      <dgm:prSet presAssocID="{A54DFFE9-2FF9-914C-9CE1-37178CF30FF4}" presName="bigChev" presStyleLbl="node1" presStyleIdx="1" presStyleCnt="4"/>
      <dgm:spPr/>
    </dgm:pt>
    <dgm:pt modelId="{F5331D80-7A90-6742-9974-C9FF80C96FED}" type="pres">
      <dgm:prSet presAssocID="{40BCE397-E712-9747-B74D-1C758EF75236}" presName="parTrans" presStyleCnt="0"/>
      <dgm:spPr/>
    </dgm:pt>
    <dgm:pt modelId="{0D32C1F9-B03B-9946-88D1-739DCCB25DF3}" type="pres">
      <dgm:prSet presAssocID="{C8A5D88B-B9ED-7347-9CC0-977E8018C742}" presName="node" presStyleLbl="alignAccFollowNode1" presStyleIdx="0" presStyleCnt="5">
        <dgm:presLayoutVars>
          <dgm:bulletEnabled val="1"/>
        </dgm:presLayoutVars>
      </dgm:prSet>
      <dgm:spPr/>
    </dgm:pt>
    <dgm:pt modelId="{A55DAC56-AAD7-C943-A1C9-094C8DB7D7C5}" type="pres">
      <dgm:prSet presAssocID="{A54DFFE9-2FF9-914C-9CE1-37178CF30FF4}" presName="vSp" presStyleCnt="0"/>
      <dgm:spPr/>
    </dgm:pt>
    <dgm:pt modelId="{44032822-C51B-3844-9D77-B969152B5260}" type="pres">
      <dgm:prSet presAssocID="{C2FD6038-EAD0-0A41-AFEA-51D84127D95B}" presName="horFlow" presStyleCnt="0"/>
      <dgm:spPr/>
    </dgm:pt>
    <dgm:pt modelId="{C47DA0EB-7601-AB43-A1B3-D3E62CD73FAE}" type="pres">
      <dgm:prSet presAssocID="{C2FD6038-EAD0-0A41-AFEA-51D84127D95B}" presName="bigChev" presStyleLbl="node1" presStyleIdx="2" presStyleCnt="4"/>
      <dgm:spPr/>
    </dgm:pt>
    <dgm:pt modelId="{40D0CAD5-2E18-7B4A-B72D-B832B159C8DE}" type="pres">
      <dgm:prSet presAssocID="{0F9041EE-C737-E645-807F-3145707C82CA}" presName="parTrans" presStyleCnt="0"/>
      <dgm:spPr/>
    </dgm:pt>
    <dgm:pt modelId="{FD4031CC-5CCD-6245-9C8A-E9F4759C74E9}" type="pres">
      <dgm:prSet presAssocID="{10F761D8-A584-1740-8661-2906A24D2B55}" presName="node" presStyleLbl="alignAccFollowNode1" presStyleIdx="1" presStyleCnt="5">
        <dgm:presLayoutVars>
          <dgm:bulletEnabled val="1"/>
        </dgm:presLayoutVars>
      </dgm:prSet>
      <dgm:spPr/>
    </dgm:pt>
    <dgm:pt modelId="{04FAC4FC-E012-154C-8E7A-87FEB2CBD51E}" type="pres">
      <dgm:prSet presAssocID="{C2FD6038-EAD0-0A41-AFEA-51D84127D95B}" presName="vSp" presStyleCnt="0"/>
      <dgm:spPr/>
    </dgm:pt>
    <dgm:pt modelId="{ADED9DF2-A488-A049-A3CA-DE1F0EC23E22}" type="pres">
      <dgm:prSet presAssocID="{E7C4CEFF-36F9-6A4E-A75E-DAB377BE46E0}" presName="horFlow" presStyleCnt="0"/>
      <dgm:spPr/>
    </dgm:pt>
    <dgm:pt modelId="{3826492A-9405-D941-844D-FCC4EF344510}" type="pres">
      <dgm:prSet presAssocID="{E7C4CEFF-36F9-6A4E-A75E-DAB377BE46E0}" presName="bigChev" presStyleLbl="node1" presStyleIdx="3" presStyleCnt="4"/>
      <dgm:spPr/>
    </dgm:pt>
    <dgm:pt modelId="{FC07FCA7-9BD6-FC4A-805E-63818CF26FF6}" type="pres">
      <dgm:prSet presAssocID="{9497A0BB-5F85-DE42-BB5B-A4EF5F3D21E7}" presName="parTrans" presStyleCnt="0"/>
      <dgm:spPr/>
    </dgm:pt>
    <dgm:pt modelId="{3778FFD1-7D7C-394A-879D-1D1197CB228D}" type="pres">
      <dgm:prSet presAssocID="{10A97C5E-752E-A340-B3A2-D1E6EEF9849B}" presName="node" presStyleLbl="alignAccFollowNode1" presStyleIdx="2" presStyleCnt="5">
        <dgm:presLayoutVars>
          <dgm:bulletEnabled val="1"/>
        </dgm:presLayoutVars>
      </dgm:prSet>
      <dgm:spPr/>
    </dgm:pt>
    <dgm:pt modelId="{6DC8BD49-F401-0142-83D9-4B6EE7F3821E}" type="pres">
      <dgm:prSet presAssocID="{D9DA60F9-2BB5-5945-A23B-8359E9AF6E5A}" presName="sibTrans" presStyleCnt="0"/>
      <dgm:spPr/>
    </dgm:pt>
    <dgm:pt modelId="{ED47AF82-68F0-2844-B807-AE60B31DBEE4}" type="pres">
      <dgm:prSet presAssocID="{3E64FF71-1111-104F-B1C4-F4962F1BCF76}" presName="node" presStyleLbl="alignAccFollowNode1" presStyleIdx="3" presStyleCnt="5">
        <dgm:presLayoutVars>
          <dgm:bulletEnabled val="1"/>
        </dgm:presLayoutVars>
      </dgm:prSet>
      <dgm:spPr/>
    </dgm:pt>
    <dgm:pt modelId="{09D17ECA-06E2-5E42-BD27-E66F4A579D9A}" type="pres">
      <dgm:prSet presAssocID="{89D4D584-FCBF-C949-AFBE-CDB13340828C}" presName="sibTrans" presStyleCnt="0"/>
      <dgm:spPr/>
    </dgm:pt>
    <dgm:pt modelId="{31630711-DDF9-334A-988D-3F1553460D97}" type="pres">
      <dgm:prSet presAssocID="{66E651FA-0F92-7449-A80D-ACB609889AC9}" presName="node" presStyleLbl="alignAccFollowNode1" presStyleIdx="4" presStyleCnt="5">
        <dgm:presLayoutVars>
          <dgm:bulletEnabled val="1"/>
        </dgm:presLayoutVars>
      </dgm:prSet>
      <dgm:spPr/>
    </dgm:pt>
  </dgm:ptLst>
  <dgm:cxnLst>
    <dgm:cxn modelId="{6B041100-08FF-FD41-B16B-259E44CED85A}" type="presOf" srcId="{95A64581-FC66-DD4A-AB3A-779FFB5EEFC3}" destId="{D55B8EEC-A9B3-8E44-A700-76E78B8C265F}" srcOrd="0" destOrd="0" presId="urn:microsoft.com/office/officeart/2005/8/layout/lProcess3"/>
    <dgm:cxn modelId="{2DBF9200-DAB0-E14E-B4C9-F1170FD8B4C5}" type="presOf" srcId="{A54DFFE9-2FF9-914C-9CE1-37178CF30FF4}" destId="{D9C807D6-4AFE-1341-A950-F7981FA7CAF1}" srcOrd="0" destOrd="0" presId="urn:microsoft.com/office/officeart/2005/8/layout/lProcess3"/>
    <dgm:cxn modelId="{D2185826-4849-884C-95F6-1BBD17DF663D}" type="presOf" srcId="{E7C4CEFF-36F9-6A4E-A75E-DAB377BE46E0}" destId="{3826492A-9405-D941-844D-FCC4EF344510}" srcOrd="0" destOrd="0" presId="urn:microsoft.com/office/officeart/2005/8/layout/lProcess3"/>
    <dgm:cxn modelId="{F79CF930-4C2E-A648-82C3-1839B014333D}" srcId="{95A64581-FC66-DD4A-AB3A-779FFB5EEFC3}" destId="{CA24CF88-DF87-AC4D-A889-57E055C389D0}" srcOrd="0" destOrd="0" parTransId="{9F5167D0-6F3E-4E49-A78A-57943EDEE5E1}" sibTransId="{05C48EC1-6DFD-BD49-AEB8-0C0922D0098C}"/>
    <dgm:cxn modelId="{8156783A-226B-8E48-AB0B-1A21878F2958}" type="presOf" srcId="{3E64FF71-1111-104F-B1C4-F4962F1BCF76}" destId="{ED47AF82-68F0-2844-B807-AE60B31DBEE4}" srcOrd="0" destOrd="0" presId="urn:microsoft.com/office/officeart/2005/8/layout/lProcess3"/>
    <dgm:cxn modelId="{9B30433F-CEEB-A94C-B0AD-FA0A807ACFA1}" srcId="{A54DFFE9-2FF9-914C-9CE1-37178CF30FF4}" destId="{C8A5D88B-B9ED-7347-9CC0-977E8018C742}" srcOrd="0" destOrd="0" parTransId="{40BCE397-E712-9747-B74D-1C758EF75236}" sibTransId="{EEFA446C-7A71-924A-9B40-0AFFE7410919}"/>
    <dgm:cxn modelId="{40EEF457-10E2-7141-AF86-AF451284FB88}" srcId="{95A64581-FC66-DD4A-AB3A-779FFB5EEFC3}" destId="{C2FD6038-EAD0-0A41-AFEA-51D84127D95B}" srcOrd="2" destOrd="0" parTransId="{160732E2-151D-D543-87AA-BA043F8D1627}" sibTransId="{EB172FF6-D671-C341-AD0F-857DC5BA9F66}"/>
    <dgm:cxn modelId="{F2EAEC62-83E7-E549-948E-35C4CC822635}" type="presOf" srcId="{10A97C5E-752E-A340-B3A2-D1E6EEF9849B}" destId="{3778FFD1-7D7C-394A-879D-1D1197CB228D}" srcOrd="0" destOrd="0" presId="urn:microsoft.com/office/officeart/2005/8/layout/lProcess3"/>
    <dgm:cxn modelId="{6A6F8264-D8C2-0546-9CED-762F87AD88A2}" srcId="{C2FD6038-EAD0-0A41-AFEA-51D84127D95B}" destId="{10F761D8-A584-1740-8661-2906A24D2B55}" srcOrd="0" destOrd="0" parTransId="{0F9041EE-C737-E645-807F-3145707C82CA}" sibTransId="{DC59EE0B-FAD6-854F-83E1-47812E5BBC48}"/>
    <dgm:cxn modelId="{7D1CD87E-511B-F64F-9F3F-4CBA8EDFE877}" srcId="{95A64581-FC66-DD4A-AB3A-779FFB5EEFC3}" destId="{A54DFFE9-2FF9-914C-9CE1-37178CF30FF4}" srcOrd="1" destOrd="0" parTransId="{1DD9094D-8149-7047-9633-36047E9771DE}" sibTransId="{C9EA4E8C-EE16-F34C-8E7B-3A34E21F6C3A}"/>
    <dgm:cxn modelId="{9C23E682-B43F-7E48-B952-080FF0013DA5}" type="presOf" srcId="{10F761D8-A584-1740-8661-2906A24D2B55}" destId="{FD4031CC-5CCD-6245-9C8A-E9F4759C74E9}" srcOrd="0" destOrd="0" presId="urn:microsoft.com/office/officeart/2005/8/layout/lProcess3"/>
    <dgm:cxn modelId="{442B8089-74B5-B74C-8B01-ECF055AF138A}" type="presOf" srcId="{C2FD6038-EAD0-0A41-AFEA-51D84127D95B}" destId="{C47DA0EB-7601-AB43-A1B3-D3E62CD73FAE}" srcOrd="0" destOrd="0" presId="urn:microsoft.com/office/officeart/2005/8/layout/lProcess3"/>
    <dgm:cxn modelId="{6F109BA8-2D21-7E41-9B1B-AE25F4110C39}" srcId="{E7C4CEFF-36F9-6A4E-A75E-DAB377BE46E0}" destId="{66E651FA-0F92-7449-A80D-ACB609889AC9}" srcOrd="2" destOrd="0" parTransId="{D5F6D507-702F-D347-B853-86390728F0CE}" sibTransId="{4D32079A-553E-4C45-8A61-251749F82D95}"/>
    <dgm:cxn modelId="{8A79F1AA-F4E1-124D-B94D-5E24BB510FF1}" type="presOf" srcId="{66E651FA-0F92-7449-A80D-ACB609889AC9}" destId="{31630711-DDF9-334A-988D-3F1553460D97}" srcOrd="0" destOrd="0" presId="urn:microsoft.com/office/officeart/2005/8/layout/lProcess3"/>
    <dgm:cxn modelId="{5D8EE0DC-F704-F74E-B78B-AAA66DFA3219}" type="presOf" srcId="{C8A5D88B-B9ED-7347-9CC0-977E8018C742}" destId="{0D32C1F9-B03B-9946-88D1-739DCCB25DF3}" srcOrd="0" destOrd="0" presId="urn:microsoft.com/office/officeart/2005/8/layout/lProcess3"/>
    <dgm:cxn modelId="{3CF8B9DF-2706-6F46-A291-3FFB96A85B31}" srcId="{95A64581-FC66-DD4A-AB3A-779FFB5EEFC3}" destId="{E7C4CEFF-36F9-6A4E-A75E-DAB377BE46E0}" srcOrd="3" destOrd="0" parTransId="{5721E450-B205-3645-B038-31821B8B46AC}" sibTransId="{9AA5DB03-25C7-384E-A5D8-6354F5A0D624}"/>
    <dgm:cxn modelId="{F3218DE3-F50F-FA40-9DC9-3CBD0F0F3DE0}" srcId="{E7C4CEFF-36F9-6A4E-A75E-DAB377BE46E0}" destId="{10A97C5E-752E-A340-B3A2-D1E6EEF9849B}" srcOrd="0" destOrd="0" parTransId="{9497A0BB-5F85-DE42-BB5B-A4EF5F3D21E7}" sibTransId="{D9DA60F9-2BB5-5945-A23B-8359E9AF6E5A}"/>
    <dgm:cxn modelId="{8E883CEC-5376-C948-BBDB-3D0F5ACE7C4B}" type="presOf" srcId="{CA24CF88-DF87-AC4D-A889-57E055C389D0}" destId="{CA351CF9-FBD6-C64E-8461-93C608E1AFAD}" srcOrd="0" destOrd="0" presId="urn:microsoft.com/office/officeart/2005/8/layout/lProcess3"/>
    <dgm:cxn modelId="{4F15B8F2-FE1D-BF43-8D5E-5781F93590EC}" srcId="{E7C4CEFF-36F9-6A4E-A75E-DAB377BE46E0}" destId="{3E64FF71-1111-104F-B1C4-F4962F1BCF76}" srcOrd="1" destOrd="0" parTransId="{4FEEDB30-CAE8-5845-B5E3-BF2D65BE6ED0}" sibTransId="{89D4D584-FCBF-C949-AFBE-CDB13340828C}"/>
    <dgm:cxn modelId="{D2EDA01F-336C-4E4F-B848-15AF4F28A3F4}" type="presParOf" srcId="{D55B8EEC-A9B3-8E44-A700-76E78B8C265F}" destId="{9F5DE904-CDA8-6D48-BAE9-D2C65A0B3D30}" srcOrd="0" destOrd="0" presId="urn:microsoft.com/office/officeart/2005/8/layout/lProcess3"/>
    <dgm:cxn modelId="{EAD9D2EE-533C-424A-A11B-49DB477F82C7}" type="presParOf" srcId="{9F5DE904-CDA8-6D48-BAE9-D2C65A0B3D30}" destId="{CA351CF9-FBD6-C64E-8461-93C608E1AFAD}" srcOrd="0" destOrd="0" presId="urn:microsoft.com/office/officeart/2005/8/layout/lProcess3"/>
    <dgm:cxn modelId="{F397B8E6-63D8-5F45-9D8D-404BCAEBBE44}" type="presParOf" srcId="{D55B8EEC-A9B3-8E44-A700-76E78B8C265F}" destId="{15382E4B-71FB-C44B-87A6-4BEED3B10E32}" srcOrd="1" destOrd="0" presId="urn:microsoft.com/office/officeart/2005/8/layout/lProcess3"/>
    <dgm:cxn modelId="{13C465D0-6970-5746-8B1D-AB81959C8E50}" type="presParOf" srcId="{D55B8EEC-A9B3-8E44-A700-76E78B8C265F}" destId="{E304BE8A-59F2-754E-93DF-1438722DF754}" srcOrd="2" destOrd="0" presId="urn:microsoft.com/office/officeart/2005/8/layout/lProcess3"/>
    <dgm:cxn modelId="{956810A0-4FA3-4D4F-B75A-2EDC630FF621}" type="presParOf" srcId="{E304BE8A-59F2-754E-93DF-1438722DF754}" destId="{D9C807D6-4AFE-1341-A950-F7981FA7CAF1}" srcOrd="0" destOrd="0" presId="urn:microsoft.com/office/officeart/2005/8/layout/lProcess3"/>
    <dgm:cxn modelId="{13408653-A59C-954E-B740-D8F1BAFD430D}" type="presParOf" srcId="{E304BE8A-59F2-754E-93DF-1438722DF754}" destId="{F5331D80-7A90-6742-9974-C9FF80C96FED}" srcOrd="1" destOrd="0" presId="urn:microsoft.com/office/officeart/2005/8/layout/lProcess3"/>
    <dgm:cxn modelId="{50351197-0FB1-7649-8FEA-515535C72F14}" type="presParOf" srcId="{E304BE8A-59F2-754E-93DF-1438722DF754}" destId="{0D32C1F9-B03B-9946-88D1-739DCCB25DF3}" srcOrd="2" destOrd="0" presId="urn:microsoft.com/office/officeart/2005/8/layout/lProcess3"/>
    <dgm:cxn modelId="{660F81D3-D264-7445-A574-90EF8B1CBCA9}" type="presParOf" srcId="{D55B8EEC-A9B3-8E44-A700-76E78B8C265F}" destId="{A55DAC56-AAD7-C943-A1C9-094C8DB7D7C5}" srcOrd="3" destOrd="0" presId="urn:microsoft.com/office/officeart/2005/8/layout/lProcess3"/>
    <dgm:cxn modelId="{A731B83C-8BF8-9146-BB37-85F97D06C6D4}" type="presParOf" srcId="{D55B8EEC-A9B3-8E44-A700-76E78B8C265F}" destId="{44032822-C51B-3844-9D77-B969152B5260}" srcOrd="4" destOrd="0" presId="urn:microsoft.com/office/officeart/2005/8/layout/lProcess3"/>
    <dgm:cxn modelId="{43A7D21D-6653-EF48-823A-91357F7F1206}" type="presParOf" srcId="{44032822-C51B-3844-9D77-B969152B5260}" destId="{C47DA0EB-7601-AB43-A1B3-D3E62CD73FAE}" srcOrd="0" destOrd="0" presId="urn:microsoft.com/office/officeart/2005/8/layout/lProcess3"/>
    <dgm:cxn modelId="{CCE57507-A516-434B-8EB6-E83C08F48F79}" type="presParOf" srcId="{44032822-C51B-3844-9D77-B969152B5260}" destId="{40D0CAD5-2E18-7B4A-B72D-B832B159C8DE}" srcOrd="1" destOrd="0" presId="urn:microsoft.com/office/officeart/2005/8/layout/lProcess3"/>
    <dgm:cxn modelId="{BA5E0F56-50AB-C144-ADAE-B675CEC2E4FA}" type="presParOf" srcId="{44032822-C51B-3844-9D77-B969152B5260}" destId="{FD4031CC-5CCD-6245-9C8A-E9F4759C74E9}" srcOrd="2" destOrd="0" presId="urn:microsoft.com/office/officeart/2005/8/layout/lProcess3"/>
    <dgm:cxn modelId="{E1EFE2BE-192D-9A42-A1BB-E87E28919AA2}" type="presParOf" srcId="{D55B8EEC-A9B3-8E44-A700-76E78B8C265F}" destId="{04FAC4FC-E012-154C-8E7A-87FEB2CBD51E}" srcOrd="5" destOrd="0" presId="urn:microsoft.com/office/officeart/2005/8/layout/lProcess3"/>
    <dgm:cxn modelId="{4E7E55EB-CBCE-F943-8311-802F894458E0}" type="presParOf" srcId="{D55B8EEC-A9B3-8E44-A700-76E78B8C265F}" destId="{ADED9DF2-A488-A049-A3CA-DE1F0EC23E22}" srcOrd="6" destOrd="0" presId="urn:microsoft.com/office/officeart/2005/8/layout/lProcess3"/>
    <dgm:cxn modelId="{4587FAFC-126E-7B46-9B42-B4E6D85107A8}" type="presParOf" srcId="{ADED9DF2-A488-A049-A3CA-DE1F0EC23E22}" destId="{3826492A-9405-D941-844D-FCC4EF344510}" srcOrd="0" destOrd="0" presId="urn:microsoft.com/office/officeart/2005/8/layout/lProcess3"/>
    <dgm:cxn modelId="{1F64D0A0-B09B-3343-ADD9-198EDA224CF0}" type="presParOf" srcId="{ADED9DF2-A488-A049-A3CA-DE1F0EC23E22}" destId="{FC07FCA7-9BD6-FC4A-805E-63818CF26FF6}" srcOrd="1" destOrd="0" presId="urn:microsoft.com/office/officeart/2005/8/layout/lProcess3"/>
    <dgm:cxn modelId="{1CC6AACA-7DB1-5D40-8D3F-D7E4D5A6DA77}" type="presParOf" srcId="{ADED9DF2-A488-A049-A3CA-DE1F0EC23E22}" destId="{3778FFD1-7D7C-394A-879D-1D1197CB228D}" srcOrd="2" destOrd="0" presId="urn:microsoft.com/office/officeart/2005/8/layout/lProcess3"/>
    <dgm:cxn modelId="{D1B09168-23B1-BD48-8D6B-CF43BD32ECED}" type="presParOf" srcId="{ADED9DF2-A488-A049-A3CA-DE1F0EC23E22}" destId="{6DC8BD49-F401-0142-83D9-4B6EE7F3821E}" srcOrd="3" destOrd="0" presId="urn:microsoft.com/office/officeart/2005/8/layout/lProcess3"/>
    <dgm:cxn modelId="{0E4D30E1-3823-B546-9C2A-D471324775F6}" type="presParOf" srcId="{ADED9DF2-A488-A049-A3CA-DE1F0EC23E22}" destId="{ED47AF82-68F0-2844-B807-AE60B31DBEE4}" srcOrd="4" destOrd="0" presId="urn:microsoft.com/office/officeart/2005/8/layout/lProcess3"/>
    <dgm:cxn modelId="{F37C8417-1161-E145-B842-001A65500A22}" type="presParOf" srcId="{ADED9DF2-A488-A049-A3CA-DE1F0EC23E22}" destId="{09D17ECA-06E2-5E42-BD27-E66F4A579D9A}" srcOrd="5" destOrd="0" presId="urn:microsoft.com/office/officeart/2005/8/layout/lProcess3"/>
    <dgm:cxn modelId="{9C0647CB-C645-3044-9465-C3B773EB3FD7}" type="presParOf" srcId="{ADED9DF2-A488-A049-A3CA-DE1F0EC23E22}" destId="{31630711-DDF9-334A-988D-3F1553460D97}"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26C262-900E-174F-8834-79E73819E020}" type="doc">
      <dgm:prSet loTypeId="urn:microsoft.com/office/officeart/2005/8/layout/vList2" loCatId="relationship" qsTypeId="urn:microsoft.com/office/officeart/2005/8/quickstyle/simple1" qsCatId="simple" csTypeId="urn:microsoft.com/office/officeart/2005/8/colors/accent1_2" csCatId="accent1" phldr="1"/>
      <dgm:spPr/>
      <dgm:t>
        <a:bodyPr/>
        <a:lstStyle/>
        <a:p>
          <a:endParaRPr lang="en-US"/>
        </a:p>
      </dgm:t>
    </dgm:pt>
    <dgm:pt modelId="{78FDC90F-3283-DD4C-8628-055937C0163B}">
      <dgm:prSet phldrT="[Text]"/>
      <dgm:spPr/>
      <dgm:t>
        <a:bodyPr/>
        <a:lstStyle/>
        <a:p>
          <a:r>
            <a:rPr lang="en-US" dirty="0"/>
            <a:t>Students in the aligned condition outperformed students in the non-aligned and BAU conditions on reading comprehension, content knowledge, and vocabulary outcomes</a:t>
          </a:r>
        </a:p>
      </dgm:t>
    </dgm:pt>
    <dgm:pt modelId="{ACDA6FA1-8F63-9041-AE78-72D6D8C4D4BC}" type="parTrans" cxnId="{FAD7CF51-3096-B04E-9825-1314E629C82B}">
      <dgm:prSet/>
      <dgm:spPr/>
      <dgm:t>
        <a:bodyPr/>
        <a:lstStyle/>
        <a:p>
          <a:endParaRPr lang="en-US"/>
        </a:p>
      </dgm:t>
    </dgm:pt>
    <dgm:pt modelId="{3176C2EA-30B6-EE4B-AE3C-09E34C174604}" type="sibTrans" cxnId="{FAD7CF51-3096-B04E-9825-1314E629C82B}">
      <dgm:prSet/>
      <dgm:spPr/>
      <dgm:t>
        <a:bodyPr/>
        <a:lstStyle/>
        <a:p>
          <a:endParaRPr lang="en-US"/>
        </a:p>
      </dgm:t>
    </dgm:pt>
    <dgm:pt modelId="{296CF9FF-77C9-0E42-B845-5C47B26C034D}">
      <dgm:prSet phldrT="[Text]"/>
      <dgm:spPr/>
      <dgm:t>
        <a:bodyPr/>
        <a:lstStyle/>
        <a:p>
          <a:r>
            <a:rPr lang="en-US" dirty="0"/>
            <a:t>ES range 0.45 to 0.99</a:t>
          </a:r>
        </a:p>
      </dgm:t>
    </dgm:pt>
    <dgm:pt modelId="{871C1C76-588D-884B-8DA7-BEF9D6140B13}" type="parTrans" cxnId="{ACFC2D2D-879D-5040-ABA0-BEAE4BF50C6B}">
      <dgm:prSet/>
      <dgm:spPr/>
      <dgm:t>
        <a:bodyPr/>
        <a:lstStyle/>
        <a:p>
          <a:endParaRPr lang="en-US"/>
        </a:p>
      </dgm:t>
    </dgm:pt>
    <dgm:pt modelId="{844186F4-8E5F-AA4C-8C5A-1A3059F3A3B7}" type="sibTrans" cxnId="{ACFC2D2D-879D-5040-ABA0-BEAE4BF50C6B}">
      <dgm:prSet/>
      <dgm:spPr/>
      <dgm:t>
        <a:bodyPr/>
        <a:lstStyle/>
        <a:p>
          <a:endParaRPr lang="en-US"/>
        </a:p>
      </dgm:t>
    </dgm:pt>
    <dgm:pt modelId="{86649913-D351-5E4F-BD6C-15BDC0A65274}">
      <dgm:prSet phldrT="[Text]"/>
      <dgm:spPr/>
      <dgm:t>
        <a:bodyPr/>
        <a:lstStyle/>
        <a:p>
          <a:r>
            <a:rPr lang="en-US" dirty="0"/>
            <a:t>No significant differences at post-test on content reading comprehension, GMRT vocabulary, or GRADE reading comprehension.</a:t>
          </a:r>
        </a:p>
      </dgm:t>
    </dgm:pt>
    <dgm:pt modelId="{F4EC0A6E-90B7-F747-9D52-2F282C90019E}" type="parTrans" cxnId="{7D9D9044-4A19-0E43-979B-DE6C3EA3C6C1}">
      <dgm:prSet/>
      <dgm:spPr/>
      <dgm:t>
        <a:bodyPr/>
        <a:lstStyle/>
        <a:p>
          <a:endParaRPr lang="en-US"/>
        </a:p>
      </dgm:t>
    </dgm:pt>
    <dgm:pt modelId="{2CB80815-4787-9941-BAC1-3D949A6550F9}" type="sibTrans" cxnId="{7D9D9044-4A19-0E43-979B-DE6C3EA3C6C1}">
      <dgm:prSet/>
      <dgm:spPr/>
      <dgm:t>
        <a:bodyPr/>
        <a:lstStyle/>
        <a:p>
          <a:endParaRPr lang="en-US"/>
        </a:p>
      </dgm:t>
    </dgm:pt>
    <dgm:pt modelId="{661298DE-F803-154E-BA4B-8D9EE7727A2F}">
      <dgm:prSet phldrT="[Text]"/>
      <dgm:spPr/>
      <dgm:t>
        <a:bodyPr/>
        <a:lstStyle/>
        <a:p>
          <a:r>
            <a:rPr lang="en-US" dirty="0"/>
            <a:t>ES on GRADE Aligned vs. BAU 0.42; potentially promising</a:t>
          </a:r>
        </a:p>
      </dgm:t>
    </dgm:pt>
    <dgm:pt modelId="{C598FB02-A828-D143-B0BC-91DDF3AA87A8}" type="parTrans" cxnId="{3CB5E9B8-1761-894F-9433-55AC9571DA39}">
      <dgm:prSet/>
      <dgm:spPr/>
      <dgm:t>
        <a:bodyPr/>
        <a:lstStyle/>
        <a:p>
          <a:endParaRPr lang="en-US"/>
        </a:p>
      </dgm:t>
    </dgm:pt>
    <dgm:pt modelId="{22CD32EB-C4FD-204C-8E99-53E23D5E320D}" type="sibTrans" cxnId="{3CB5E9B8-1761-894F-9433-55AC9571DA39}">
      <dgm:prSet/>
      <dgm:spPr/>
      <dgm:t>
        <a:bodyPr/>
        <a:lstStyle/>
        <a:p>
          <a:endParaRPr lang="en-US"/>
        </a:p>
      </dgm:t>
    </dgm:pt>
    <dgm:pt modelId="{E2CC618C-5A02-604F-812C-8CCCCEC6B829}">
      <dgm:prSet phldrT="[Text]"/>
      <dgm:spPr/>
      <dgm:t>
        <a:bodyPr/>
        <a:lstStyle/>
        <a:p>
          <a:r>
            <a:rPr lang="en-US" dirty="0"/>
            <a:t>Preliminary support for the benefits of aligning T1 and T2 instruction for students with RD</a:t>
          </a:r>
        </a:p>
      </dgm:t>
    </dgm:pt>
    <dgm:pt modelId="{56B7B115-E749-764E-9C30-6345FD0E7363}" type="parTrans" cxnId="{86A128AD-93F1-074D-BAB0-5DE4E7095A6B}">
      <dgm:prSet/>
      <dgm:spPr/>
      <dgm:t>
        <a:bodyPr/>
        <a:lstStyle/>
        <a:p>
          <a:endParaRPr lang="en-US"/>
        </a:p>
      </dgm:t>
    </dgm:pt>
    <dgm:pt modelId="{23F6DA72-8157-904F-9CB8-82662BEB2670}" type="sibTrans" cxnId="{86A128AD-93F1-074D-BAB0-5DE4E7095A6B}">
      <dgm:prSet/>
      <dgm:spPr/>
      <dgm:t>
        <a:bodyPr/>
        <a:lstStyle/>
        <a:p>
          <a:endParaRPr lang="en-US"/>
        </a:p>
      </dgm:t>
    </dgm:pt>
    <dgm:pt modelId="{EC31C965-571B-2549-A3A1-A875FA254083}" type="pres">
      <dgm:prSet presAssocID="{5026C262-900E-174F-8834-79E73819E020}" presName="linear" presStyleCnt="0">
        <dgm:presLayoutVars>
          <dgm:animLvl val="lvl"/>
          <dgm:resizeHandles val="exact"/>
        </dgm:presLayoutVars>
      </dgm:prSet>
      <dgm:spPr/>
    </dgm:pt>
    <dgm:pt modelId="{104F2043-C19E-DD44-99DC-7FE6BC945A49}" type="pres">
      <dgm:prSet presAssocID="{78FDC90F-3283-DD4C-8628-055937C0163B}" presName="parentText" presStyleLbl="node1" presStyleIdx="0" presStyleCnt="3">
        <dgm:presLayoutVars>
          <dgm:chMax val="0"/>
          <dgm:bulletEnabled val="1"/>
        </dgm:presLayoutVars>
      </dgm:prSet>
      <dgm:spPr/>
    </dgm:pt>
    <dgm:pt modelId="{869A8BE0-C79E-F84E-8FE9-73DE802EFF5E}" type="pres">
      <dgm:prSet presAssocID="{78FDC90F-3283-DD4C-8628-055937C0163B}" presName="childText" presStyleLbl="revTx" presStyleIdx="0" presStyleCnt="2">
        <dgm:presLayoutVars>
          <dgm:bulletEnabled val="1"/>
        </dgm:presLayoutVars>
      </dgm:prSet>
      <dgm:spPr/>
    </dgm:pt>
    <dgm:pt modelId="{4D2F3F84-D5C7-2F47-84FF-CABB0183653B}" type="pres">
      <dgm:prSet presAssocID="{86649913-D351-5E4F-BD6C-15BDC0A65274}" presName="parentText" presStyleLbl="node1" presStyleIdx="1" presStyleCnt="3">
        <dgm:presLayoutVars>
          <dgm:chMax val="0"/>
          <dgm:bulletEnabled val="1"/>
        </dgm:presLayoutVars>
      </dgm:prSet>
      <dgm:spPr/>
    </dgm:pt>
    <dgm:pt modelId="{353F2BDE-A43C-5344-A8A2-6A0C1C21F3C4}" type="pres">
      <dgm:prSet presAssocID="{86649913-D351-5E4F-BD6C-15BDC0A65274}" presName="childText" presStyleLbl="revTx" presStyleIdx="1" presStyleCnt="2">
        <dgm:presLayoutVars>
          <dgm:bulletEnabled val="1"/>
        </dgm:presLayoutVars>
      </dgm:prSet>
      <dgm:spPr/>
    </dgm:pt>
    <dgm:pt modelId="{69C26E41-B920-7D48-BDEB-113F50239BB2}" type="pres">
      <dgm:prSet presAssocID="{E2CC618C-5A02-604F-812C-8CCCCEC6B829}" presName="parentText" presStyleLbl="node1" presStyleIdx="2" presStyleCnt="3">
        <dgm:presLayoutVars>
          <dgm:chMax val="0"/>
          <dgm:bulletEnabled val="1"/>
        </dgm:presLayoutVars>
      </dgm:prSet>
      <dgm:spPr/>
    </dgm:pt>
  </dgm:ptLst>
  <dgm:cxnLst>
    <dgm:cxn modelId="{05809309-ECE2-F748-AF28-A7BC2D88E036}" type="presOf" srcId="{5026C262-900E-174F-8834-79E73819E020}" destId="{EC31C965-571B-2549-A3A1-A875FA254083}" srcOrd="0" destOrd="0" presId="urn:microsoft.com/office/officeart/2005/8/layout/vList2"/>
    <dgm:cxn modelId="{ACFC2D2D-879D-5040-ABA0-BEAE4BF50C6B}" srcId="{78FDC90F-3283-DD4C-8628-055937C0163B}" destId="{296CF9FF-77C9-0E42-B845-5C47B26C034D}" srcOrd="0" destOrd="0" parTransId="{871C1C76-588D-884B-8DA7-BEF9D6140B13}" sibTransId="{844186F4-8E5F-AA4C-8C5A-1A3059F3A3B7}"/>
    <dgm:cxn modelId="{CD7A1F2E-06AC-4740-B5E7-2D37CA0288E5}" type="presOf" srcId="{78FDC90F-3283-DD4C-8628-055937C0163B}" destId="{104F2043-C19E-DD44-99DC-7FE6BC945A49}" srcOrd="0" destOrd="0" presId="urn:microsoft.com/office/officeart/2005/8/layout/vList2"/>
    <dgm:cxn modelId="{7D9D9044-4A19-0E43-979B-DE6C3EA3C6C1}" srcId="{5026C262-900E-174F-8834-79E73819E020}" destId="{86649913-D351-5E4F-BD6C-15BDC0A65274}" srcOrd="1" destOrd="0" parTransId="{F4EC0A6E-90B7-F747-9D52-2F282C90019E}" sibTransId="{2CB80815-4787-9941-BAC1-3D949A6550F9}"/>
    <dgm:cxn modelId="{BB030650-3C6B-684F-9FA9-91DBC233BCFD}" type="presOf" srcId="{E2CC618C-5A02-604F-812C-8CCCCEC6B829}" destId="{69C26E41-B920-7D48-BDEB-113F50239BB2}" srcOrd="0" destOrd="0" presId="urn:microsoft.com/office/officeart/2005/8/layout/vList2"/>
    <dgm:cxn modelId="{FAD7CF51-3096-B04E-9825-1314E629C82B}" srcId="{5026C262-900E-174F-8834-79E73819E020}" destId="{78FDC90F-3283-DD4C-8628-055937C0163B}" srcOrd="0" destOrd="0" parTransId="{ACDA6FA1-8F63-9041-AE78-72D6D8C4D4BC}" sibTransId="{3176C2EA-30B6-EE4B-AE3C-09E34C174604}"/>
    <dgm:cxn modelId="{6EC38860-88AE-9A43-BB05-3373795A533F}" type="presOf" srcId="{661298DE-F803-154E-BA4B-8D9EE7727A2F}" destId="{353F2BDE-A43C-5344-A8A2-6A0C1C21F3C4}" srcOrd="0" destOrd="0" presId="urn:microsoft.com/office/officeart/2005/8/layout/vList2"/>
    <dgm:cxn modelId="{86A128AD-93F1-074D-BAB0-5DE4E7095A6B}" srcId="{5026C262-900E-174F-8834-79E73819E020}" destId="{E2CC618C-5A02-604F-812C-8CCCCEC6B829}" srcOrd="2" destOrd="0" parTransId="{56B7B115-E749-764E-9C30-6345FD0E7363}" sibTransId="{23F6DA72-8157-904F-9CB8-82662BEB2670}"/>
    <dgm:cxn modelId="{3CB5E9B8-1761-894F-9433-55AC9571DA39}" srcId="{86649913-D351-5E4F-BD6C-15BDC0A65274}" destId="{661298DE-F803-154E-BA4B-8D9EE7727A2F}" srcOrd="0" destOrd="0" parTransId="{C598FB02-A828-D143-B0BC-91DDF3AA87A8}" sibTransId="{22CD32EB-C4FD-204C-8E99-53E23D5E320D}"/>
    <dgm:cxn modelId="{DE3B1FD5-273B-2648-B53C-D959B2F988DE}" type="presOf" srcId="{296CF9FF-77C9-0E42-B845-5C47B26C034D}" destId="{869A8BE0-C79E-F84E-8FE9-73DE802EFF5E}" srcOrd="0" destOrd="0" presId="urn:microsoft.com/office/officeart/2005/8/layout/vList2"/>
    <dgm:cxn modelId="{7F1A1EFE-C86B-5247-8A75-17265D4CD1D2}" type="presOf" srcId="{86649913-D351-5E4F-BD6C-15BDC0A65274}" destId="{4D2F3F84-D5C7-2F47-84FF-CABB0183653B}" srcOrd="0" destOrd="0" presId="urn:microsoft.com/office/officeart/2005/8/layout/vList2"/>
    <dgm:cxn modelId="{7F4C311D-9D12-A245-850A-CA7636BCAA94}" type="presParOf" srcId="{EC31C965-571B-2549-A3A1-A875FA254083}" destId="{104F2043-C19E-DD44-99DC-7FE6BC945A49}" srcOrd="0" destOrd="0" presId="urn:microsoft.com/office/officeart/2005/8/layout/vList2"/>
    <dgm:cxn modelId="{69404496-840C-9C4D-9C11-C10BB5152F99}" type="presParOf" srcId="{EC31C965-571B-2549-A3A1-A875FA254083}" destId="{869A8BE0-C79E-F84E-8FE9-73DE802EFF5E}" srcOrd="1" destOrd="0" presId="urn:microsoft.com/office/officeart/2005/8/layout/vList2"/>
    <dgm:cxn modelId="{9D7BF32B-5C54-AE4A-8DC7-22917713C703}" type="presParOf" srcId="{EC31C965-571B-2549-A3A1-A875FA254083}" destId="{4D2F3F84-D5C7-2F47-84FF-CABB0183653B}" srcOrd="2" destOrd="0" presId="urn:microsoft.com/office/officeart/2005/8/layout/vList2"/>
    <dgm:cxn modelId="{794090AF-22A5-2348-A6E2-6496A02E118C}" type="presParOf" srcId="{EC31C965-571B-2549-A3A1-A875FA254083}" destId="{353F2BDE-A43C-5344-A8A2-6A0C1C21F3C4}" srcOrd="3" destOrd="0" presId="urn:microsoft.com/office/officeart/2005/8/layout/vList2"/>
    <dgm:cxn modelId="{7643AE95-2E9B-D74B-9582-1300DEA9EAF2}" type="presParOf" srcId="{EC31C965-571B-2549-A3A1-A875FA254083}" destId="{69C26E41-B920-7D48-BDEB-113F50239BB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71055D-25E7-EB49-9062-7A97E454C314}" type="doc">
      <dgm:prSet loTypeId="urn:microsoft.com/office/officeart/2005/8/layout/hierarchy5" loCatId="relationship" qsTypeId="urn:microsoft.com/office/officeart/2005/8/quickstyle/simple1" qsCatId="simple" csTypeId="urn:microsoft.com/office/officeart/2005/8/colors/accent1_2" csCatId="accent1" phldr="1"/>
      <dgm:spPr/>
      <dgm:t>
        <a:bodyPr/>
        <a:lstStyle/>
        <a:p>
          <a:endParaRPr lang="en-US"/>
        </a:p>
      </dgm:t>
    </dgm:pt>
    <dgm:pt modelId="{5C666F1A-5778-6E4A-B8C1-E1C9B0989271}">
      <dgm:prSet phldrT="[Text]"/>
      <dgm:spPr/>
      <dgm:t>
        <a:bodyPr/>
        <a:lstStyle/>
        <a:p>
          <a:r>
            <a:rPr lang="en-US" dirty="0"/>
            <a:t>Possible explanations</a:t>
          </a:r>
        </a:p>
      </dgm:t>
    </dgm:pt>
    <dgm:pt modelId="{1073D8EF-71FC-B740-BFA0-624511F49BC3}" type="parTrans" cxnId="{A0C4F527-5C4E-6949-B242-D7DC66521998}">
      <dgm:prSet/>
      <dgm:spPr/>
      <dgm:t>
        <a:bodyPr/>
        <a:lstStyle/>
        <a:p>
          <a:endParaRPr lang="en-US"/>
        </a:p>
      </dgm:t>
    </dgm:pt>
    <dgm:pt modelId="{E0F5542A-5B30-CC45-9ED4-9B46AC733A48}" type="sibTrans" cxnId="{A0C4F527-5C4E-6949-B242-D7DC66521998}">
      <dgm:prSet/>
      <dgm:spPr/>
      <dgm:t>
        <a:bodyPr/>
        <a:lstStyle/>
        <a:p>
          <a:endParaRPr lang="en-US"/>
        </a:p>
      </dgm:t>
    </dgm:pt>
    <dgm:pt modelId="{C11D8856-222D-C447-B0DA-347ECFD348B9}" type="asst">
      <dgm:prSet phldrT="[Text]"/>
      <dgm:spPr/>
      <dgm:t>
        <a:bodyPr/>
        <a:lstStyle/>
        <a:p>
          <a:r>
            <a:rPr lang="en-US" dirty="0"/>
            <a:t>Frontloading improves access to Tier 1</a:t>
          </a:r>
        </a:p>
      </dgm:t>
    </dgm:pt>
    <dgm:pt modelId="{491B7223-C732-6B40-B902-5E905B37BC6C}" type="parTrans" cxnId="{97AB81CB-5DD5-D341-851B-7779E60ACAD4}">
      <dgm:prSet/>
      <dgm:spPr/>
      <dgm:t>
        <a:bodyPr/>
        <a:lstStyle/>
        <a:p>
          <a:endParaRPr lang="en-US"/>
        </a:p>
      </dgm:t>
    </dgm:pt>
    <dgm:pt modelId="{A61A6619-1F36-6B41-AAD4-F3204C0BD0B3}" type="sibTrans" cxnId="{97AB81CB-5DD5-D341-851B-7779E60ACAD4}">
      <dgm:prSet/>
      <dgm:spPr/>
      <dgm:t>
        <a:bodyPr/>
        <a:lstStyle/>
        <a:p>
          <a:endParaRPr lang="en-US"/>
        </a:p>
      </dgm:t>
    </dgm:pt>
    <dgm:pt modelId="{9103FE2E-F5B1-F747-9658-5D7D3E6283DE}" type="asst">
      <dgm:prSet phldrT="[Text]"/>
      <dgm:spPr/>
      <dgm:t>
        <a:bodyPr/>
        <a:lstStyle/>
        <a:p>
          <a:r>
            <a:rPr lang="en-US" dirty="0"/>
            <a:t>Students in non-aligned condition did not significantly outperform BAU</a:t>
          </a:r>
        </a:p>
      </dgm:t>
    </dgm:pt>
    <dgm:pt modelId="{7C3624F3-AA8D-2A40-805B-5E19C9FD4A7D}" type="parTrans" cxnId="{B9273F83-60C3-A646-A04C-B4E504F54AB7}">
      <dgm:prSet/>
      <dgm:spPr/>
      <dgm:t>
        <a:bodyPr/>
        <a:lstStyle/>
        <a:p>
          <a:endParaRPr lang="en-US"/>
        </a:p>
      </dgm:t>
    </dgm:pt>
    <dgm:pt modelId="{E66423E3-CAB2-0740-B853-BA7915CD3D1F}" type="sibTrans" cxnId="{B9273F83-60C3-A646-A04C-B4E504F54AB7}">
      <dgm:prSet/>
      <dgm:spPr/>
      <dgm:t>
        <a:bodyPr/>
        <a:lstStyle/>
        <a:p>
          <a:endParaRPr lang="en-US"/>
        </a:p>
      </dgm:t>
    </dgm:pt>
    <dgm:pt modelId="{C151BE53-58F6-D44E-9CE5-3EA0E6A8EF8E}" type="asst">
      <dgm:prSet phldrT="[Text]"/>
      <dgm:spPr/>
      <dgm:t>
        <a:bodyPr/>
        <a:lstStyle/>
        <a:p>
          <a:r>
            <a:rPr lang="en-US"/>
            <a:t>Students in Aligned T1-T2 received twice the instructional time in Tier 1 compared to non-aligned and BAU settings</a:t>
          </a:r>
          <a:endParaRPr lang="en-US" dirty="0"/>
        </a:p>
      </dgm:t>
    </dgm:pt>
    <dgm:pt modelId="{7D75165D-0E62-0F40-8703-05CD672C5867}" type="parTrans" cxnId="{D1AA6893-8C0B-6244-83C8-4A148DA82BD9}">
      <dgm:prSet/>
      <dgm:spPr/>
      <dgm:t>
        <a:bodyPr/>
        <a:lstStyle/>
        <a:p>
          <a:endParaRPr lang="en-US"/>
        </a:p>
      </dgm:t>
    </dgm:pt>
    <dgm:pt modelId="{51276965-0BF7-5E4F-9381-B784008C772B}" type="sibTrans" cxnId="{D1AA6893-8C0B-6244-83C8-4A148DA82BD9}">
      <dgm:prSet/>
      <dgm:spPr/>
      <dgm:t>
        <a:bodyPr/>
        <a:lstStyle/>
        <a:p>
          <a:endParaRPr lang="en-US"/>
        </a:p>
      </dgm:t>
    </dgm:pt>
    <dgm:pt modelId="{C15463C2-4EF7-BF49-B2B4-12200FF0A056}" type="pres">
      <dgm:prSet presAssocID="{B271055D-25E7-EB49-9062-7A97E454C314}" presName="mainComposite" presStyleCnt="0">
        <dgm:presLayoutVars>
          <dgm:chPref val="1"/>
          <dgm:dir/>
          <dgm:animOne val="branch"/>
          <dgm:animLvl val="lvl"/>
          <dgm:resizeHandles val="exact"/>
        </dgm:presLayoutVars>
      </dgm:prSet>
      <dgm:spPr/>
    </dgm:pt>
    <dgm:pt modelId="{C77B74D6-4A72-EB4A-B6EE-60369DC02142}" type="pres">
      <dgm:prSet presAssocID="{B271055D-25E7-EB49-9062-7A97E454C314}" presName="hierFlow" presStyleCnt="0"/>
      <dgm:spPr/>
    </dgm:pt>
    <dgm:pt modelId="{21213C34-3050-9D44-895A-45DFE46B2F21}" type="pres">
      <dgm:prSet presAssocID="{B271055D-25E7-EB49-9062-7A97E454C314}" presName="hierChild1" presStyleCnt="0">
        <dgm:presLayoutVars>
          <dgm:chPref val="1"/>
          <dgm:animOne val="branch"/>
          <dgm:animLvl val="lvl"/>
        </dgm:presLayoutVars>
      </dgm:prSet>
      <dgm:spPr/>
    </dgm:pt>
    <dgm:pt modelId="{EBAB7F8B-E61A-5243-9063-C808E9EAF6D9}" type="pres">
      <dgm:prSet presAssocID="{5C666F1A-5778-6E4A-B8C1-E1C9B0989271}" presName="Name17" presStyleCnt="0"/>
      <dgm:spPr/>
    </dgm:pt>
    <dgm:pt modelId="{8776B612-26A4-2746-925A-CA9D50C2B246}" type="pres">
      <dgm:prSet presAssocID="{5C666F1A-5778-6E4A-B8C1-E1C9B0989271}" presName="level1Shape" presStyleLbl="node0" presStyleIdx="0" presStyleCnt="1">
        <dgm:presLayoutVars>
          <dgm:chPref val="3"/>
        </dgm:presLayoutVars>
      </dgm:prSet>
      <dgm:spPr/>
    </dgm:pt>
    <dgm:pt modelId="{5BA70C70-0D6C-BF47-98A3-CFA5ADE16F02}" type="pres">
      <dgm:prSet presAssocID="{5C666F1A-5778-6E4A-B8C1-E1C9B0989271}" presName="hierChild2" presStyleCnt="0"/>
      <dgm:spPr/>
    </dgm:pt>
    <dgm:pt modelId="{924694A3-2B5A-5945-925E-459CAA4A703E}" type="pres">
      <dgm:prSet presAssocID="{491B7223-C732-6B40-B902-5E905B37BC6C}" presName="Name25" presStyleLbl="parChTrans1D2" presStyleIdx="0" presStyleCnt="2"/>
      <dgm:spPr/>
    </dgm:pt>
    <dgm:pt modelId="{0C155AEE-38C3-9D4B-B56F-9C1F38A34397}" type="pres">
      <dgm:prSet presAssocID="{491B7223-C732-6B40-B902-5E905B37BC6C}" presName="connTx" presStyleLbl="parChTrans1D2" presStyleIdx="0" presStyleCnt="2"/>
      <dgm:spPr/>
    </dgm:pt>
    <dgm:pt modelId="{B677CD3A-9D1F-384C-9B59-81D36E83F07E}" type="pres">
      <dgm:prSet presAssocID="{C11D8856-222D-C447-B0DA-347ECFD348B9}" presName="Name30" presStyleCnt="0"/>
      <dgm:spPr/>
    </dgm:pt>
    <dgm:pt modelId="{8238EDEC-882D-3548-A57B-AB886AA6048B}" type="pres">
      <dgm:prSet presAssocID="{C11D8856-222D-C447-B0DA-347ECFD348B9}" presName="level2Shape" presStyleLbl="asst1" presStyleIdx="0" presStyleCnt="3"/>
      <dgm:spPr/>
    </dgm:pt>
    <dgm:pt modelId="{C6117DFF-CAB2-9545-97A1-766A9F0D1B0D}" type="pres">
      <dgm:prSet presAssocID="{C11D8856-222D-C447-B0DA-347ECFD348B9}" presName="hierChild3" presStyleCnt="0"/>
      <dgm:spPr/>
    </dgm:pt>
    <dgm:pt modelId="{CA1898B4-5182-FC45-8679-7E5522A85EAF}" type="pres">
      <dgm:prSet presAssocID="{7C3624F3-AA8D-2A40-805B-5E19C9FD4A7D}" presName="Name25" presStyleLbl="parChTrans1D3" presStyleIdx="0" presStyleCnt="1"/>
      <dgm:spPr/>
    </dgm:pt>
    <dgm:pt modelId="{D7675FF9-DB3F-6F4A-9341-BF289D5F496E}" type="pres">
      <dgm:prSet presAssocID="{7C3624F3-AA8D-2A40-805B-5E19C9FD4A7D}" presName="connTx" presStyleLbl="parChTrans1D3" presStyleIdx="0" presStyleCnt="1"/>
      <dgm:spPr/>
    </dgm:pt>
    <dgm:pt modelId="{40D34E41-23CE-5149-9C2E-1840E01FB68D}" type="pres">
      <dgm:prSet presAssocID="{9103FE2E-F5B1-F747-9658-5D7D3E6283DE}" presName="Name30" presStyleCnt="0"/>
      <dgm:spPr/>
    </dgm:pt>
    <dgm:pt modelId="{A56FE6D6-BDAB-944D-B38B-E38355616A18}" type="pres">
      <dgm:prSet presAssocID="{9103FE2E-F5B1-F747-9658-5D7D3E6283DE}" presName="level2Shape" presStyleLbl="asst1" presStyleIdx="1" presStyleCnt="3"/>
      <dgm:spPr/>
    </dgm:pt>
    <dgm:pt modelId="{2AC157A7-85A5-7240-9E7C-D3575ACB894A}" type="pres">
      <dgm:prSet presAssocID="{9103FE2E-F5B1-F747-9658-5D7D3E6283DE}" presName="hierChild3" presStyleCnt="0"/>
      <dgm:spPr/>
    </dgm:pt>
    <dgm:pt modelId="{E5C35D89-82F2-944B-80B2-57E8A71616EE}" type="pres">
      <dgm:prSet presAssocID="{7D75165D-0E62-0F40-8703-05CD672C5867}" presName="Name25" presStyleLbl="parChTrans1D2" presStyleIdx="1" presStyleCnt="2"/>
      <dgm:spPr/>
    </dgm:pt>
    <dgm:pt modelId="{8BA318F7-8DA1-E043-8536-2D6F0A5B4CCD}" type="pres">
      <dgm:prSet presAssocID="{7D75165D-0E62-0F40-8703-05CD672C5867}" presName="connTx" presStyleLbl="parChTrans1D2" presStyleIdx="1" presStyleCnt="2"/>
      <dgm:spPr/>
    </dgm:pt>
    <dgm:pt modelId="{06681EE4-D54C-5347-942F-89088CF87BE2}" type="pres">
      <dgm:prSet presAssocID="{C151BE53-58F6-D44E-9CE5-3EA0E6A8EF8E}" presName="Name30" presStyleCnt="0"/>
      <dgm:spPr/>
    </dgm:pt>
    <dgm:pt modelId="{36A4B8B9-ABC2-C84D-9AC9-37495196F6B4}" type="pres">
      <dgm:prSet presAssocID="{C151BE53-58F6-D44E-9CE5-3EA0E6A8EF8E}" presName="level2Shape" presStyleLbl="asst1" presStyleIdx="2" presStyleCnt="3"/>
      <dgm:spPr/>
    </dgm:pt>
    <dgm:pt modelId="{B4757A94-8188-DB43-9164-8AF622070F40}" type="pres">
      <dgm:prSet presAssocID="{C151BE53-58F6-D44E-9CE5-3EA0E6A8EF8E}" presName="hierChild3" presStyleCnt="0"/>
      <dgm:spPr/>
    </dgm:pt>
    <dgm:pt modelId="{7410D796-7BC8-3943-84E6-4CE45C5C36BA}" type="pres">
      <dgm:prSet presAssocID="{B271055D-25E7-EB49-9062-7A97E454C314}" presName="bgShapesFlow" presStyleCnt="0"/>
      <dgm:spPr/>
    </dgm:pt>
  </dgm:ptLst>
  <dgm:cxnLst>
    <dgm:cxn modelId="{A5C3680D-6763-8F45-8415-2942B7E8FD20}" type="presOf" srcId="{491B7223-C732-6B40-B902-5E905B37BC6C}" destId="{0C155AEE-38C3-9D4B-B56F-9C1F38A34397}" srcOrd="1" destOrd="0" presId="urn:microsoft.com/office/officeart/2005/8/layout/hierarchy5"/>
    <dgm:cxn modelId="{A0C4F527-5C4E-6949-B242-D7DC66521998}" srcId="{B271055D-25E7-EB49-9062-7A97E454C314}" destId="{5C666F1A-5778-6E4A-B8C1-E1C9B0989271}" srcOrd="0" destOrd="0" parTransId="{1073D8EF-71FC-B740-BFA0-624511F49BC3}" sibTransId="{E0F5542A-5B30-CC45-9ED4-9B46AC733A48}"/>
    <dgm:cxn modelId="{A8625D32-7953-564F-9326-6B3D77FD152C}" type="presOf" srcId="{7D75165D-0E62-0F40-8703-05CD672C5867}" destId="{E5C35D89-82F2-944B-80B2-57E8A71616EE}" srcOrd="0" destOrd="0" presId="urn:microsoft.com/office/officeart/2005/8/layout/hierarchy5"/>
    <dgm:cxn modelId="{E87ECE5B-5E6B-FC49-841F-DD4DE7B0545B}" type="presOf" srcId="{C151BE53-58F6-D44E-9CE5-3EA0E6A8EF8E}" destId="{36A4B8B9-ABC2-C84D-9AC9-37495196F6B4}" srcOrd="0" destOrd="0" presId="urn:microsoft.com/office/officeart/2005/8/layout/hierarchy5"/>
    <dgm:cxn modelId="{5A87CC63-93DF-B042-B4AD-8C2329F1BE87}" type="presOf" srcId="{7D75165D-0E62-0F40-8703-05CD672C5867}" destId="{8BA318F7-8DA1-E043-8536-2D6F0A5B4CCD}" srcOrd="1" destOrd="0" presId="urn:microsoft.com/office/officeart/2005/8/layout/hierarchy5"/>
    <dgm:cxn modelId="{CC6E8B6E-0C29-C949-89D0-A1DDF02266D5}" type="presOf" srcId="{C11D8856-222D-C447-B0DA-347ECFD348B9}" destId="{8238EDEC-882D-3548-A57B-AB886AA6048B}" srcOrd="0" destOrd="0" presId="urn:microsoft.com/office/officeart/2005/8/layout/hierarchy5"/>
    <dgm:cxn modelId="{9A9B5973-019F-B144-8C75-1ED0DED074C8}" type="presOf" srcId="{9103FE2E-F5B1-F747-9658-5D7D3E6283DE}" destId="{A56FE6D6-BDAB-944D-B38B-E38355616A18}" srcOrd="0" destOrd="0" presId="urn:microsoft.com/office/officeart/2005/8/layout/hierarchy5"/>
    <dgm:cxn modelId="{B9273F83-60C3-A646-A04C-B4E504F54AB7}" srcId="{C11D8856-222D-C447-B0DA-347ECFD348B9}" destId="{9103FE2E-F5B1-F747-9658-5D7D3E6283DE}" srcOrd="0" destOrd="0" parTransId="{7C3624F3-AA8D-2A40-805B-5E19C9FD4A7D}" sibTransId="{E66423E3-CAB2-0740-B853-BA7915CD3D1F}"/>
    <dgm:cxn modelId="{61E11284-8892-6C47-A44D-B80B9109B72E}" type="presOf" srcId="{5C666F1A-5778-6E4A-B8C1-E1C9B0989271}" destId="{8776B612-26A4-2746-925A-CA9D50C2B246}" srcOrd="0" destOrd="0" presId="urn:microsoft.com/office/officeart/2005/8/layout/hierarchy5"/>
    <dgm:cxn modelId="{2BDD148C-6D33-994C-AA79-B31CB6A61713}" type="presOf" srcId="{7C3624F3-AA8D-2A40-805B-5E19C9FD4A7D}" destId="{D7675FF9-DB3F-6F4A-9341-BF289D5F496E}" srcOrd="1" destOrd="0" presId="urn:microsoft.com/office/officeart/2005/8/layout/hierarchy5"/>
    <dgm:cxn modelId="{D1AA6893-8C0B-6244-83C8-4A148DA82BD9}" srcId="{5C666F1A-5778-6E4A-B8C1-E1C9B0989271}" destId="{C151BE53-58F6-D44E-9CE5-3EA0E6A8EF8E}" srcOrd="1" destOrd="0" parTransId="{7D75165D-0E62-0F40-8703-05CD672C5867}" sibTransId="{51276965-0BF7-5E4F-9381-B784008C772B}"/>
    <dgm:cxn modelId="{DF9C0B98-D2EB-0A4E-9BB2-E7652D6E3AFD}" type="presOf" srcId="{B271055D-25E7-EB49-9062-7A97E454C314}" destId="{C15463C2-4EF7-BF49-B2B4-12200FF0A056}" srcOrd="0" destOrd="0" presId="urn:microsoft.com/office/officeart/2005/8/layout/hierarchy5"/>
    <dgm:cxn modelId="{C845ADA1-9994-934B-AC89-7738A7F95995}" type="presOf" srcId="{491B7223-C732-6B40-B902-5E905B37BC6C}" destId="{924694A3-2B5A-5945-925E-459CAA4A703E}" srcOrd="0" destOrd="0" presId="urn:microsoft.com/office/officeart/2005/8/layout/hierarchy5"/>
    <dgm:cxn modelId="{97AB81CB-5DD5-D341-851B-7779E60ACAD4}" srcId="{5C666F1A-5778-6E4A-B8C1-E1C9B0989271}" destId="{C11D8856-222D-C447-B0DA-347ECFD348B9}" srcOrd="0" destOrd="0" parTransId="{491B7223-C732-6B40-B902-5E905B37BC6C}" sibTransId="{A61A6619-1F36-6B41-AAD4-F3204C0BD0B3}"/>
    <dgm:cxn modelId="{D11C0FE2-3E8D-3749-B6AD-FEA1CE69C6A8}" type="presOf" srcId="{7C3624F3-AA8D-2A40-805B-5E19C9FD4A7D}" destId="{CA1898B4-5182-FC45-8679-7E5522A85EAF}" srcOrd="0" destOrd="0" presId="urn:microsoft.com/office/officeart/2005/8/layout/hierarchy5"/>
    <dgm:cxn modelId="{8BA09D7B-22D4-864F-9DC9-A160D5FE6BFC}" type="presParOf" srcId="{C15463C2-4EF7-BF49-B2B4-12200FF0A056}" destId="{C77B74D6-4A72-EB4A-B6EE-60369DC02142}" srcOrd="0" destOrd="0" presId="urn:microsoft.com/office/officeart/2005/8/layout/hierarchy5"/>
    <dgm:cxn modelId="{9BC89A7A-8778-A04E-B0A3-753CE2B7C1B4}" type="presParOf" srcId="{C77B74D6-4A72-EB4A-B6EE-60369DC02142}" destId="{21213C34-3050-9D44-895A-45DFE46B2F21}" srcOrd="0" destOrd="0" presId="urn:microsoft.com/office/officeart/2005/8/layout/hierarchy5"/>
    <dgm:cxn modelId="{5E5D1EC0-9A60-F74E-A7CF-33FF6155F704}" type="presParOf" srcId="{21213C34-3050-9D44-895A-45DFE46B2F21}" destId="{EBAB7F8B-E61A-5243-9063-C808E9EAF6D9}" srcOrd="0" destOrd="0" presId="urn:microsoft.com/office/officeart/2005/8/layout/hierarchy5"/>
    <dgm:cxn modelId="{3B6E020D-ED75-1B4B-9B2A-E71B2FF11918}" type="presParOf" srcId="{EBAB7F8B-E61A-5243-9063-C808E9EAF6D9}" destId="{8776B612-26A4-2746-925A-CA9D50C2B246}" srcOrd="0" destOrd="0" presId="urn:microsoft.com/office/officeart/2005/8/layout/hierarchy5"/>
    <dgm:cxn modelId="{9CED73A8-FECF-7B42-908E-B5537007B808}" type="presParOf" srcId="{EBAB7F8B-E61A-5243-9063-C808E9EAF6D9}" destId="{5BA70C70-0D6C-BF47-98A3-CFA5ADE16F02}" srcOrd="1" destOrd="0" presId="urn:microsoft.com/office/officeart/2005/8/layout/hierarchy5"/>
    <dgm:cxn modelId="{97793EF8-BB7B-B04C-B801-3B10878A0F5C}" type="presParOf" srcId="{5BA70C70-0D6C-BF47-98A3-CFA5ADE16F02}" destId="{924694A3-2B5A-5945-925E-459CAA4A703E}" srcOrd="0" destOrd="0" presId="urn:microsoft.com/office/officeart/2005/8/layout/hierarchy5"/>
    <dgm:cxn modelId="{9DF4E418-8DA7-5944-83BB-D67902B280AE}" type="presParOf" srcId="{924694A3-2B5A-5945-925E-459CAA4A703E}" destId="{0C155AEE-38C3-9D4B-B56F-9C1F38A34397}" srcOrd="0" destOrd="0" presId="urn:microsoft.com/office/officeart/2005/8/layout/hierarchy5"/>
    <dgm:cxn modelId="{758E0B5F-2D50-8A40-9559-F3693A1151FB}" type="presParOf" srcId="{5BA70C70-0D6C-BF47-98A3-CFA5ADE16F02}" destId="{B677CD3A-9D1F-384C-9B59-81D36E83F07E}" srcOrd="1" destOrd="0" presId="urn:microsoft.com/office/officeart/2005/8/layout/hierarchy5"/>
    <dgm:cxn modelId="{1E00A538-86B1-5B41-8A8C-63BB93EE457B}" type="presParOf" srcId="{B677CD3A-9D1F-384C-9B59-81D36E83F07E}" destId="{8238EDEC-882D-3548-A57B-AB886AA6048B}" srcOrd="0" destOrd="0" presId="urn:microsoft.com/office/officeart/2005/8/layout/hierarchy5"/>
    <dgm:cxn modelId="{7E62F9D4-7B11-B543-954D-98C4E67A8BC8}" type="presParOf" srcId="{B677CD3A-9D1F-384C-9B59-81D36E83F07E}" destId="{C6117DFF-CAB2-9545-97A1-766A9F0D1B0D}" srcOrd="1" destOrd="0" presId="urn:microsoft.com/office/officeart/2005/8/layout/hierarchy5"/>
    <dgm:cxn modelId="{2A72E6FE-9AF0-A64A-94EA-D42B73E5636D}" type="presParOf" srcId="{C6117DFF-CAB2-9545-97A1-766A9F0D1B0D}" destId="{CA1898B4-5182-FC45-8679-7E5522A85EAF}" srcOrd="0" destOrd="0" presId="urn:microsoft.com/office/officeart/2005/8/layout/hierarchy5"/>
    <dgm:cxn modelId="{8CE55372-96C8-0A4B-BF76-541C1F2E70C3}" type="presParOf" srcId="{CA1898B4-5182-FC45-8679-7E5522A85EAF}" destId="{D7675FF9-DB3F-6F4A-9341-BF289D5F496E}" srcOrd="0" destOrd="0" presId="urn:microsoft.com/office/officeart/2005/8/layout/hierarchy5"/>
    <dgm:cxn modelId="{4A19F11E-42B6-1E47-B1A5-F1C7CA16518D}" type="presParOf" srcId="{C6117DFF-CAB2-9545-97A1-766A9F0D1B0D}" destId="{40D34E41-23CE-5149-9C2E-1840E01FB68D}" srcOrd="1" destOrd="0" presId="urn:microsoft.com/office/officeart/2005/8/layout/hierarchy5"/>
    <dgm:cxn modelId="{9D76BD50-EF5A-D247-9035-3157DEA63D45}" type="presParOf" srcId="{40D34E41-23CE-5149-9C2E-1840E01FB68D}" destId="{A56FE6D6-BDAB-944D-B38B-E38355616A18}" srcOrd="0" destOrd="0" presId="urn:microsoft.com/office/officeart/2005/8/layout/hierarchy5"/>
    <dgm:cxn modelId="{E522C29E-CBE2-3242-81A4-2BE3F3ED4FCB}" type="presParOf" srcId="{40D34E41-23CE-5149-9C2E-1840E01FB68D}" destId="{2AC157A7-85A5-7240-9E7C-D3575ACB894A}" srcOrd="1" destOrd="0" presId="urn:microsoft.com/office/officeart/2005/8/layout/hierarchy5"/>
    <dgm:cxn modelId="{AFE46253-C5AF-9942-A9BA-B72381580C1E}" type="presParOf" srcId="{5BA70C70-0D6C-BF47-98A3-CFA5ADE16F02}" destId="{E5C35D89-82F2-944B-80B2-57E8A71616EE}" srcOrd="2" destOrd="0" presId="urn:microsoft.com/office/officeart/2005/8/layout/hierarchy5"/>
    <dgm:cxn modelId="{333C84C0-1CC9-274E-ABE7-DAF4EFEEB0C8}" type="presParOf" srcId="{E5C35D89-82F2-944B-80B2-57E8A71616EE}" destId="{8BA318F7-8DA1-E043-8536-2D6F0A5B4CCD}" srcOrd="0" destOrd="0" presId="urn:microsoft.com/office/officeart/2005/8/layout/hierarchy5"/>
    <dgm:cxn modelId="{71F7B53C-403A-AF44-A715-FF897D476652}" type="presParOf" srcId="{5BA70C70-0D6C-BF47-98A3-CFA5ADE16F02}" destId="{06681EE4-D54C-5347-942F-89088CF87BE2}" srcOrd="3" destOrd="0" presId="urn:microsoft.com/office/officeart/2005/8/layout/hierarchy5"/>
    <dgm:cxn modelId="{7F11FF55-EF82-224E-AA2A-17CC32032951}" type="presParOf" srcId="{06681EE4-D54C-5347-942F-89088CF87BE2}" destId="{36A4B8B9-ABC2-C84D-9AC9-37495196F6B4}" srcOrd="0" destOrd="0" presId="urn:microsoft.com/office/officeart/2005/8/layout/hierarchy5"/>
    <dgm:cxn modelId="{21F8E87F-3251-4F4C-A000-3C51C134AF6E}" type="presParOf" srcId="{06681EE4-D54C-5347-942F-89088CF87BE2}" destId="{B4757A94-8188-DB43-9164-8AF622070F40}" srcOrd="1" destOrd="0" presId="urn:microsoft.com/office/officeart/2005/8/layout/hierarchy5"/>
    <dgm:cxn modelId="{08367E04-49DC-A64A-B88B-27710427C8C2}" type="presParOf" srcId="{C15463C2-4EF7-BF49-B2B4-12200FF0A056}" destId="{7410D796-7BC8-3943-84E6-4CE45C5C36BA}"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E3DF1D-C168-944E-879B-BA4A55C0668B}" type="doc">
      <dgm:prSet loTypeId="urn:microsoft.com/office/officeart/2005/8/layout/hProcess11" loCatId="" qsTypeId="urn:microsoft.com/office/officeart/2005/8/quickstyle/simple4" qsCatId="simple" csTypeId="urn:microsoft.com/office/officeart/2005/8/colors/colorful1" csCatId="colorful" phldr="1"/>
      <dgm:spPr/>
    </dgm:pt>
    <dgm:pt modelId="{46C379E2-264C-AB46-8E88-6D28999DF719}">
      <dgm:prSet/>
      <dgm:spPr/>
      <dgm:t>
        <a:bodyPr/>
        <a:lstStyle/>
        <a:p>
          <a:endParaRPr lang="en-US" dirty="0"/>
        </a:p>
      </dgm:t>
    </dgm:pt>
    <dgm:pt modelId="{D81E18A6-2F5E-B341-8914-4F9F74B35B06}" type="parTrans" cxnId="{EA7F72CA-6739-9D45-A3A2-B7C5348133E5}">
      <dgm:prSet/>
      <dgm:spPr/>
      <dgm:t>
        <a:bodyPr/>
        <a:lstStyle/>
        <a:p>
          <a:endParaRPr lang="en-US"/>
        </a:p>
      </dgm:t>
    </dgm:pt>
    <dgm:pt modelId="{6CE13318-D29C-2E4D-BD94-C5A0F8EA2451}" type="sibTrans" cxnId="{EA7F72CA-6739-9D45-A3A2-B7C5348133E5}">
      <dgm:prSet/>
      <dgm:spPr/>
      <dgm:t>
        <a:bodyPr/>
        <a:lstStyle/>
        <a:p>
          <a:endParaRPr lang="en-US"/>
        </a:p>
      </dgm:t>
    </dgm:pt>
    <dgm:pt modelId="{DA1257DD-739B-2F41-BB35-22F07314CB11}">
      <dgm:prSet/>
      <dgm:spPr/>
      <dgm:t>
        <a:bodyPr/>
        <a:lstStyle/>
        <a:p>
          <a:endParaRPr lang="en-US"/>
        </a:p>
      </dgm:t>
    </dgm:pt>
    <dgm:pt modelId="{BC8F9F3E-1D2F-2C44-9941-B8A4C6F59D46}" type="parTrans" cxnId="{44F95C6B-DC3E-594A-B565-D8A4C653B178}">
      <dgm:prSet/>
      <dgm:spPr/>
      <dgm:t>
        <a:bodyPr/>
        <a:lstStyle/>
        <a:p>
          <a:endParaRPr lang="en-US"/>
        </a:p>
      </dgm:t>
    </dgm:pt>
    <dgm:pt modelId="{EFF9EF75-107C-104B-9CCD-412CFA560674}" type="sibTrans" cxnId="{44F95C6B-DC3E-594A-B565-D8A4C653B178}">
      <dgm:prSet/>
      <dgm:spPr/>
      <dgm:t>
        <a:bodyPr/>
        <a:lstStyle/>
        <a:p>
          <a:endParaRPr lang="en-US"/>
        </a:p>
      </dgm:t>
    </dgm:pt>
    <dgm:pt modelId="{94086D97-B96D-3542-99CF-9994A1221AE3}">
      <dgm:prSet/>
      <dgm:spPr/>
      <dgm:t>
        <a:bodyPr/>
        <a:lstStyle/>
        <a:p>
          <a:endParaRPr lang="en-US"/>
        </a:p>
      </dgm:t>
    </dgm:pt>
    <dgm:pt modelId="{F5BA5A24-6CF0-8E42-8F4D-55E95C7CEAFB}" type="parTrans" cxnId="{25156964-FAC8-2C4A-A5A8-0EB217BB9548}">
      <dgm:prSet/>
      <dgm:spPr/>
      <dgm:t>
        <a:bodyPr/>
        <a:lstStyle/>
        <a:p>
          <a:endParaRPr lang="en-US"/>
        </a:p>
      </dgm:t>
    </dgm:pt>
    <dgm:pt modelId="{2680C592-B9C3-BC49-924C-A5EBC69C1228}" type="sibTrans" cxnId="{25156964-FAC8-2C4A-A5A8-0EB217BB9548}">
      <dgm:prSet/>
      <dgm:spPr/>
      <dgm:t>
        <a:bodyPr/>
        <a:lstStyle/>
        <a:p>
          <a:endParaRPr lang="en-US"/>
        </a:p>
      </dgm:t>
    </dgm:pt>
    <dgm:pt modelId="{098BA959-56DC-6A46-80B0-F518155017EB}">
      <dgm:prSet/>
      <dgm:spPr/>
      <dgm:t>
        <a:bodyPr/>
        <a:lstStyle/>
        <a:p>
          <a:endParaRPr lang="en-US" dirty="0"/>
        </a:p>
      </dgm:t>
    </dgm:pt>
    <dgm:pt modelId="{D093F605-B0ED-314B-8B63-CF347C605B78}" type="parTrans" cxnId="{ADE3B3F2-CB92-3B44-9537-5CDE496B0487}">
      <dgm:prSet/>
      <dgm:spPr/>
      <dgm:t>
        <a:bodyPr/>
        <a:lstStyle/>
        <a:p>
          <a:endParaRPr lang="en-US"/>
        </a:p>
      </dgm:t>
    </dgm:pt>
    <dgm:pt modelId="{14216CF5-414F-A649-9EE2-71E92A14ED42}" type="sibTrans" cxnId="{ADE3B3F2-CB92-3B44-9537-5CDE496B0487}">
      <dgm:prSet/>
      <dgm:spPr/>
      <dgm:t>
        <a:bodyPr/>
        <a:lstStyle/>
        <a:p>
          <a:endParaRPr lang="en-US"/>
        </a:p>
      </dgm:t>
    </dgm:pt>
    <dgm:pt modelId="{2D6604FD-0221-AA49-AFF5-EAB0D96D7F33}" type="pres">
      <dgm:prSet presAssocID="{ECE3DF1D-C168-944E-879B-BA4A55C0668B}" presName="Name0" presStyleCnt="0">
        <dgm:presLayoutVars>
          <dgm:dir/>
          <dgm:resizeHandles val="exact"/>
        </dgm:presLayoutVars>
      </dgm:prSet>
      <dgm:spPr/>
    </dgm:pt>
    <dgm:pt modelId="{6FE042F4-D355-9041-9D1F-9D07F8BAB869}" type="pres">
      <dgm:prSet presAssocID="{ECE3DF1D-C168-944E-879B-BA4A55C0668B}" presName="arrow" presStyleLbl="bgShp" presStyleIdx="0" presStyleCnt="1"/>
      <dgm:spPr/>
    </dgm:pt>
    <dgm:pt modelId="{BE15C8E0-A8CC-624A-B3E7-6722B594883C}" type="pres">
      <dgm:prSet presAssocID="{ECE3DF1D-C168-944E-879B-BA4A55C0668B}" presName="points" presStyleCnt="0"/>
      <dgm:spPr/>
    </dgm:pt>
    <dgm:pt modelId="{29CAE057-318D-FC46-8939-768F3DC4657B}" type="pres">
      <dgm:prSet presAssocID="{DA1257DD-739B-2F41-BB35-22F07314CB11}" presName="compositeA" presStyleCnt="0"/>
      <dgm:spPr/>
    </dgm:pt>
    <dgm:pt modelId="{57EF8783-814C-F44E-818E-A3520025AF74}" type="pres">
      <dgm:prSet presAssocID="{DA1257DD-739B-2F41-BB35-22F07314CB11}" presName="textA" presStyleLbl="revTx" presStyleIdx="0" presStyleCnt="4">
        <dgm:presLayoutVars>
          <dgm:bulletEnabled val="1"/>
        </dgm:presLayoutVars>
      </dgm:prSet>
      <dgm:spPr/>
    </dgm:pt>
    <dgm:pt modelId="{303A1C00-7C5C-DF4D-A973-6AECDB6F0CCA}" type="pres">
      <dgm:prSet presAssocID="{DA1257DD-739B-2F41-BB35-22F07314CB11}" presName="circleA" presStyleLbl="node1" presStyleIdx="0" presStyleCnt="4"/>
      <dgm:spPr/>
    </dgm:pt>
    <dgm:pt modelId="{74F61944-3B41-7047-8B23-15C3898C9DD2}" type="pres">
      <dgm:prSet presAssocID="{DA1257DD-739B-2F41-BB35-22F07314CB11}" presName="spaceA" presStyleCnt="0"/>
      <dgm:spPr/>
    </dgm:pt>
    <dgm:pt modelId="{775584CA-0F5C-5B40-A9AB-1F1E43DA527F}" type="pres">
      <dgm:prSet presAssocID="{EFF9EF75-107C-104B-9CCD-412CFA560674}" presName="space" presStyleCnt="0"/>
      <dgm:spPr/>
    </dgm:pt>
    <dgm:pt modelId="{677D8AE2-8BB9-D74B-9B74-8A4430D777B6}" type="pres">
      <dgm:prSet presAssocID="{94086D97-B96D-3542-99CF-9994A1221AE3}" presName="compositeB" presStyleCnt="0"/>
      <dgm:spPr/>
    </dgm:pt>
    <dgm:pt modelId="{A90AA76A-B7C9-4848-9A9D-EFD6AD235E41}" type="pres">
      <dgm:prSet presAssocID="{94086D97-B96D-3542-99CF-9994A1221AE3}" presName="textB" presStyleLbl="revTx" presStyleIdx="1" presStyleCnt="4">
        <dgm:presLayoutVars>
          <dgm:bulletEnabled val="1"/>
        </dgm:presLayoutVars>
      </dgm:prSet>
      <dgm:spPr/>
    </dgm:pt>
    <dgm:pt modelId="{EB1366AF-E899-7E4E-9665-B4E6DE17CD8A}" type="pres">
      <dgm:prSet presAssocID="{94086D97-B96D-3542-99CF-9994A1221AE3}" presName="circleB" presStyleLbl="node1" presStyleIdx="1" presStyleCnt="4"/>
      <dgm:spPr/>
    </dgm:pt>
    <dgm:pt modelId="{F5F1D15E-20F2-0948-B3D6-92D9A278F07F}" type="pres">
      <dgm:prSet presAssocID="{94086D97-B96D-3542-99CF-9994A1221AE3}" presName="spaceB" presStyleCnt="0"/>
      <dgm:spPr/>
    </dgm:pt>
    <dgm:pt modelId="{EF762410-83EE-F343-B2C8-9E3F4F5CE5A6}" type="pres">
      <dgm:prSet presAssocID="{2680C592-B9C3-BC49-924C-A5EBC69C1228}" presName="space" presStyleCnt="0"/>
      <dgm:spPr/>
    </dgm:pt>
    <dgm:pt modelId="{680134D8-2B52-0049-B048-B67425879855}" type="pres">
      <dgm:prSet presAssocID="{098BA959-56DC-6A46-80B0-F518155017EB}" presName="compositeA" presStyleCnt="0"/>
      <dgm:spPr/>
    </dgm:pt>
    <dgm:pt modelId="{89E52F05-ED65-FB4B-934F-8B2B358CEED4}" type="pres">
      <dgm:prSet presAssocID="{098BA959-56DC-6A46-80B0-F518155017EB}" presName="textA" presStyleLbl="revTx" presStyleIdx="2" presStyleCnt="4">
        <dgm:presLayoutVars>
          <dgm:bulletEnabled val="1"/>
        </dgm:presLayoutVars>
      </dgm:prSet>
      <dgm:spPr/>
    </dgm:pt>
    <dgm:pt modelId="{FF277994-5639-C540-B113-38083C7D3A73}" type="pres">
      <dgm:prSet presAssocID="{098BA959-56DC-6A46-80B0-F518155017EB}" presName="circleA" presStyleLbl="node1" presStyleIdx="2" presStyleCnt="4"/>
      <dgm:spPr/>
    </dgm:pt>
    <dgm:pt modelId="{1FAC628C-329E-A243-94C0-4C05E5F5978F}" type="pres">
      <dgm:prSet presAssocID="{098BA959-56DC-6A46-80B0-F518155017EB}" presName="spaceA" presStyleCnt="0"/>
      <dgm:spPr/>
    </dgm:pt>
    <dgm:pt modelId="{763DEFEF-4E18-C54A-8DA0-E8816AC8E84C}" type="pres">
      <dgm:prSet presAssocID="{14216CF5-414F-A649-9EE2-71E92A14ED42}" presName="space" presStyleCnt="0"/>
      <dgm:spPr/>
    </dgm:pt>
    <dgm:pt modelId="{7D28C6A0-A194-EF4F-AD8B-E5EE99FFA16C}" type="pres">
      <dgm:prSet presAssocID="{46C379E2-264C-AB46-8E88-6D28999DF719}" presName="compositeB" presStyleCnt="0"/>
      <dgm:spPr/>
    </dgm:pt>
    <dgm:pt modelId="{9C6A6762-E698-854F-9E35-CF5D497A3BD6}" type="pres">
      <dgm:prSet presAssocID="{46C379E2-264C-AB46-8E88-6D28999DF719}" presName="textB" presStyleLbl="revTx" presStyleIdx="3" presStyleCnt="4">
        <dgm:presLayoutVars>
          <dgm:bulletEnabled val="1"/>
        </dgm:presLayoutVars>
      </dgm:prSet>
      <dgm:spPr/>
    </dgm:pt>
    <dgm:pt modelId="{D1365BC6-51E8-B745-A5FA-B6230DF542BF}" type="pres">
      <dgm:prSet presAssocID="{46C379E2-264C-AB46-8E88-6D28999DF719}" presName="circleB" presStyleLbl="node1" presStyleIdx="3" presStyleCnt="4"/>
      <dgm:spPr/>
    </dgm:pt>
    <dgm:pt modelId="{4DB862AD-F8E7-464D-840A-982A3C87CFEA}" type="pres">
      <dgm:prSet presAssocID="{46C379E2-264C-AB46-8E88-6D28999DF719}" presName="spaceB" presStyleCnt="0"/>
      <dgm:spPr/>
    </dgm:pt>
  </dgm:ptLst>
  <dgm:cxnLst>
    <dgm:cxn modelId="{1C7EFE1D-D162-EC41-9083-F9079D8408E3}" type="presOf" srcId="{ECE3DF1D-C168-944E-879B-BA4A55C0668B}" destId="{2D6604FD-0221-AA49-AFF5-EAB0D96D7F33}" srcOrd="0" destOrd="0" presId="urn:microsoft.com/office/officeart/2005/8/layout/hProcess11"/>
    <dgm:cxn modelId="{2CF3D920-2F07-574F-9186-05D97201CBD3}" type="presOf" srcId="{94086D97-B96D-3542-99CF-9994A1221AE3}" destId="{A90AA76A-B7C9-4848-9A9D-EFD6AD235E41}" srcOrd="0" destOrd="0" presId="urn:microsoft.com/office/officeart/2005/8/layout/hProcess11"/>
    <dgm:cxn modelId="{34092621-5E90-DC42-B1B4-68002E2FFCFE}" type="presOf" srcId="{DA1257DD-739B-2F41-BB35-22F07314CB11}" destId="{57EF8783-814C-F44E-818E-A3520025AF74}" srcOrd="0" destOrd="0" presId="urn:microsoft.com/office/officeart/2005/8/layout/hProcess11"/>
    <dgm:cxn modelId="{6A83B725-99D0-AA44-BC71-AC914AF6CD25}" type="presOf" srcId="{098BA959-56DC-6A46-80B0-F518155017EB}" destId="{89E52F05-ED65-FB4B-934F-8B2B358CEED4}" srcOrd="0" destOrd="0" presId="urn:microsoft.com/office/officeart/2005/8/layout/hProcess11"/>
    <dgm:cxn modelId="{22F72E2C-0BD6-2242-BD4F-7D612E754640}" type="presOf" srcId="{46C379E2-264C-AB46-8E88-6D28999DF719}" destId="{9C6A6762-E698-854F-9E35-CF5D497A3BD6}" srcOrd="0" destOrd="0" presId="urn:microsoft.com/office/officeart/2005/8/layout/hProcess11"/>
    <dgm:cxn modelId="{25156964-FAC8-2C4A-A5A8-0EB217BB9548}" srcId="{ECE3DF1D-C168-944E-879B-BA4A55C0668B}" destId="{94086D97-B96D-3542-99CF-9994A1221AE3}" srcOrd="1" destOrd="0" parTransId="{F5BA5A24-6CF0-8E42-8F4D-55E95C7CEAFB}" sibTransId="{2680C592-B9C3-BC49-924C-A5EBC69C1228}"/>
    <dgm:cxn modelId="{44F95C6B-DC3E-594A-B565-D8A4C653B178}" srcId="{ECE3DF1D-C168-944E-879B-BA4A55C0668B}" destId="{DA1257DD-739B-2F41-BB35-22F07314CB11}" srcOrd="0" destOrd="0" parTransId="{BC8F9F3E-1D2F-2C44-9941-B8A4C6F59D46}" sibTransId="{EFF9EF75-107C-104B-9CCD-412CFA560674}"/>
    <dgm:cxn modelId="{EA7F72CA-6739-9D45-A3A2-B7C5348133E5}" srcId="{ECE3DF1D-C168-944E-879B-BA4A55C0668B}" destId="{46C379E2-264C-AB46-8E88-6D28999DF719}" srcOrd="3" destOrd="0" parTransId="{D81E18A6-2F5E-B341-8914-4F9F74B35B06}" sibTransId="{6CE13318-D29C-2E4D-BD94-C5A0F8EA2451}"/>
    <dgm:cxn modelId="{ADE3B3F2-CB92-3B44-9537-5CDE496B0487}" srcId="{ECE3DF1D-C168-944E-879B-BA4A55C0668B}" destId="{098BA959-56DC-6A46-80B0-F518155017EB}" srcOrd="2" destOrd="0" parTransId="{D093F605-B0ED-314B-8B63-CF347C605B78}" sibTransId="{14216CF5-414F-A649-9EE2-71E92A14ED42}"/>
    <dgm:cxn modelId="{278C2BD2-F721-0E44-B7C2-4F58CE787393}" type="presParOf" srcId="{2D6604FD-0221-AA49-AFF5-EAB0D96D7F33}" destId="{6FE042F4-D355-9041-9D1F-9D07F8BAB869}" srcOrd="0" destOrd="0" presId="urn:microsoft.com/office/officeart/2005/8/layout/hProcess11"/>
    <dgm:cxn modelId="{8EF4A443-B8F9-1448-B707-2E75695D7992}" type="presParOf" srcId="{2D6604FD-0221-AA49-AFF5-EAB0D96D7F33}" destId="{BE15C8E0-A8CC-624A-B3E7-6722B594883C}" srcOrd="1" destOrd="0" presId="urn:microsoft.com/office/officeart/2005/8/layout/hProcess11"/>
    <dgm:cxn modelId="{EBB203EC-13C5-A24E-B1E7-39DDFBA39A90}" type="presParOf" srcId="{BE15C8E0-A8CC-624A-B3E7-6722B594883C}" destId="{29CAE057-318D-FC46-8939-768F3DC4657B}" srcOrd="0" destOrd="0" presId="urn:microsoft.com/office/officeart/2005/8/layout/hProcess11"/>
    <dgm:cxn modelId="{9867E09D-ED80-E846-8A4B-1757D6C0BDDC}" type="presParOf" srcId="{29CAE057-318D-FC46-8939-768F3DC4657B}" destId="{57EF8783-814C-F44E-818E-A3520025AF74}" srcOrd="0" destOrd="0" presId="urn:microsoft.com/office/officeart/2005/8/layout/hProcess11"/>
    <dgm:cxn modelId="{084AB1EE-7D2E-2046-8DE3-C923BD1234AB}" type="presParOf" srcId="{29CAE057-318D-FC46-8939-768F3DC4657B}" destId="{303A1C00-7C5C-DF4D-A973-6AECDB6F0CCA}" srcOrd="1" destOrd="0" presId="urn:microsoft.com/office/officeart/2005/8/layout/hProcess11"/>
    <dgm:cxn modelId="{83A34EC5-3154-4A4F-BD6C-37FEAE9F0888}" type="presParOf" srcId="{29CAE057-318D-FC46-8939-768F3DC4657B}" destId="{74F61944-3B41-7047-8B23-15C3898C9DD2}" srcOrd="2" destOrd="0" presId="urn:microsoft.com/office/officeart/2005/8/layout/hProcess11"/>
    <dgm:cxn modelId="{44755E77-C4C0-AB45-B167-F760EEC1A900}" type="presParOf" srcId="{BE15C8E0-A8CC-624A-B3E7-6722B594883C}" destId="{775584CA-0F5C-5B40-A9AB-1F1E43DA527F}" srcOrd="1" destOrd="0" presId="urn:microsoft.com/office/officeart/2005/8/layout/hProcess11"/>
    <dgm:cxn modelId="{2E243538-4256-B640-AF28-56CC2032D6F0}" type="presParOf" srcId="{BE15C8E0-A8CC-624A-B3E7-6722B594883C}" destId="{677D8AE2-8BB9-D74B-9B74-8A4430D777B6}" srcOrd="2" destOrd="0" presId="urn:microsoft.com/office/officeart/2005/8/layout/hProcess11"/>
    <dgm:cxn modelId="{91D1463A-0697-A048-AA3B-1A45B3D299EC}" type="presParOf" srcId="{677D8AE2-8BB9-D74B-9B74-8A4430D777B6}" destId="{A90AA76A-B7C9-4848-9A9D-EFD6AD235E41}" srcOrd="0" destOrd="0" presId="urn:microsoft.com/office/officeart/2005/8/layout/hProcess11"/>
    <dgm:cxn modelId="{3A58B060-CEC7-314D-ABBE-08A21E1CAFCD}" type="presParOf" srcId="{677D8AE2-8BB9-D74B-9B74-8A4430D777B6}" destId="{EB1366AF-E899-7E4E-9665-B4E6DE17CD8A}" srcOrd="1" destOrd="0" presId="urn:microsoft.com/office/officeart/2005/8/layout/hProcess11"/>
    <dgm:cxn modelId="{D8FE98B8-5036-6E49-997F-1E918D3CBF12}" type="presParOf" srcId="{677D8AE2-8BB9-D74B-9B74-8A4430D777B6}" destId="{F5F1D15E-20F2-0948-B3D6-92D9A278F07F}" srcOrd="2" destOrd="0" presId="urn:microsoft.com/office/officeart/2005/8/layout/hProcess11"/>
    <dgm:cxn modelId="{550FD810-744C-E74B-83C6-554CBF966C80}" type="presParOf" srcId="{BE15C8E0-A8CC-624A-B3E7-6722B594883C}" destId="{EF762410-83EE-F343-B2C8-9E3F4F5CE5A6}" srcOrd="3" destOrd="0" presId="urn:microsoft.com/office/officeart/2005/8/layout/hProcess11"/>
    <dgm:cxn modelId="{CB3A7F81-9A46-B441-B22F-79E68D4ACC93}" type="presParOf" srcId="{BE15C8E0-A8CC-624A-B3E7-6722B594883C}" destId="{680134D8-2B52-0049-B048-B67425879855}" srcOrd="4" destOrd="0" presId="urn:microsoft.com/office/officeart/2005/8/layout/hProcess11"/>
    <dgm:cxn modelId="{0AE8879C-8E92-9348-95C6-F867B458030E}" type="presParOf" srcId="{680134D8-2B52-0049-B048-B67425879855}" destId="{89E52F05-ED65-FB4B-934F-8B2B358CEED4}" srcOrd="0" destOrd="0" presId="urn:microsoft.com/office/officeart/2005/8/layout/hProcess11"/>
    <dgm:cxn modelId="{5AF4F71E-F4D6-F64F-9859-D6DA95F0CF07}" type="presParOf" srcId="{680134D8-2B52-0049-B048-B67425879855}" destId="{FF277994-5639-C540-B113-38083C7D3A73}" srcOrd="1" destOrd="0" presId="urn:microsoft.com/office/officeart/2005/8/layout/hProcess11"/>
    <dgm:cxn modelId="{317BD7FD-BA58-E74E-B001-51117BF28BCC}" type="presParOf" srcId="{680134D8-2B52-0049-B048-B67425879855}" destId="{1FAC628C-329E-A243-94C0-4C05E5F5978F}" srcOrd="2" destOrd="0" presId="urn:microsoft.com/office/officeart/2005/8/layout/hProcess11"/>
    <dgm:cxn modelId="{1930E0D3-AE3D-8A48-8EAD-46832F6BB933}" type="presParOf" srcId="{BE15C8E0-A8CC-624A-B3E7-6722B594883C}" destId="{763DEFEF-4E18-C54A-8DA0-E8816AC8E84C}" srcOrd="5" destOrd="0" presId="urn:microsoft.com/office/officeart/2005/8/layout/hProcess11"/>
    <dgm:cxn modelId="{1621F06E-995D-7441-B6AB-258CD9F53511}" type="presParOf" srcId="{BE15C8E0-A8CC-624A-B3E7-6722B594883C}" destId="{7D28C6A0-A194-EF4F-AD8B-E5EE99FFA16C}" srcOrd="6" destOrd="0" presId="urn:microsoft.com/office/officeart/2005/8/layout/hProcess11"/>
    <dgm:cxn modelId="{3E935A54-BC2E-EB44-9D8F-D2283F03C475}" type="presParOf" srcId="{7D28C6A0-A194-EF4F-AD8B-E5EE99FFA16C}" destId="{9C6A6762-E698-854F-9E35-CF5D497A3BD6}" srcOrd="0" destOrd="0" presId="urn:microsoft.com/office/officeart/2005/8/layout/hProcess11"/>
    <dgm:cxn modelId="{AD6FD5FE-DEC5-A945-BC96-0BC553D771BF}" type="presParOf" srcId="{7D28C6A0-A194-EF4F-AD8B-E5EE99FFA16C}" destId="{D1365BC6-51E8-B745-A5FA-B6230DF542BF}" srcOrd="1" destOrd="0" presId="urn:microsoft.com/office/officeart/2005/8/layout/hProcess11"/>
    <dgm:cxn modelId="{46A87C0B-2120-0B43-B4EB-676A46A2806E}" type="presParOf" srcId="{7D28C6A0-A194-EF4F-AD8B-E5EE99FFA16C}" destId="{4DB862AD-F8E7-464D-840A-982A3C87CFE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0F1FCB-5E19-C84B-A692-B91D671C807E}" type="doc">
      <dgm:prSet loTypeId="urn:microsoft.com/office/officeart/2005/8/layout/hList1" loCatId="" qsTypeId="urn:microsoft.com/office/officeart/2005/8/quickstyle/simple4" qsCatId="simple" csTypeId="urn:microsoft.com/office/officeart/2005/8/colors/accent6_2" csCatId="accent6" phldr="1"/>
      <dgm:spPr/>
      <dgm:t>
        <a:bodyPr/>
        <a:lstStyle/>
        <a:p>
          <a:endParaRPr lang="en-US"/>
        </a:p>
      </dgm:t>
    </dgm:pt>
    <dgm:pt modelId="{1A60A36D-837E-324A-B40C-0CCCAADAD58F}">
      <dgm:prSet phldrT="[Text]" custT="1"/>
      <dgm:spPr>
        <a:solidFill>
          <a:schemeClr val="accent1"/>
        </a:solidFill>
      </dgm:spPr>
      <dgm:t>
        <a:bodyPr/>
        <a:lstStyle/>
        <a:p>
          <a:pPr algn="ctr"/>
          <a:r>
            <a:rPr lang="en-US" sz="2400" b="0" i="0" dirty="0">
              <a:latin typeface="+mn-lt"/>
              <a:cs typeface="Calibri" panose="020F0502020204030204" pitchFamily="34" charset="0"/>
            </a:rPr>
            <a:t>Stretch Text</a:t>
          </a:r>
        </a:p>
      </dgm:t>
    </dgm:pt>
    <dgm:pt modelId="{F8A93D03-EC41-8544-B58E-65A62610D7D9}" type="parTrans" cxnId="{577FCF9D-7A5D-114C-AAAE-D008E860A25F}">
      <dgm:prSet/>
      <dgm:spPr/>
      <dgm:t>
        <a:bodyPr/>
        <a:lstStyle/>
        <a:p>
          <a:endParaRPr lang="en-US"/>
        </a:p>
      </dgm:t>
    </dgm:pt>
    <dgm:pt modelId="{98DE40B9-401D-2448-AA80-967EF27A037C}" type="sibTrans" cxnId="{577FCF9D-7A5D-114C-AAAE-D008E860A25F}">
      <dgm:prSet/>
      <dgm:spPr/>
      <dgm:t>
        <a:bodyPr/>
        <a:lstStyle/>
        <a:p>
          <a:endParaRPr lang="en-US"/>
        </a:p>
      </dgm:t>
    </dgm:pt>
    <dgm:pt modelId="{A922EEF3-EA7C-EE4F-95C7-799C2D106CB2}">
      <dgm:prSet phldrT="[Text]" custT="1"/>
      <dgm:spPr>
        <a:solidFill>
          <a:schemeClr val="accent1"/>
        </a:solidFill>
      </dgm:spPr>
      <dgm:t>
        <a:bodyPr/>
        <a:lstStyle/>
        <a:p>
          <a:pPr marL="0" algn="ctr">
            <a:buNone/>
          </a:pPr>
          <a:r>
            <a:rPr lang="en-US" sz="2400" b="0" i="0" dirty="0">
              <a:latin typeface="+mn-lt"/>
              <a:cs typeface="Calibri" panose="020F0502020204030204" pitchFamily="34" charset="0"/>
            </a:rPr>
            <a:t>Text Fluency</a:t>
          </a:r>
        </a:p>
      </dgm:t>
    </dgm:pt>
    <dgm:pt modelId="{27D2BF9E-1F4B-9349-AFA0-14F515E50C79}" type="parTrans" cxnId="{3D11C45D-06BD-2740-A4EA-95B78442FC55}">
      <dgm:prSet/>
      <dgm:spPr/>
      <dgm:t>
        <a:bodyPr/>
        <a:lstStyle/>
        <a:p>
          <a:endParaRPr lang="en-US"/>
        </a:p>
      </dgm:t>
    </dgm:pt>
    <dgm:pt modelId="{A65A95B2-30C2-194B-9E96-6FA35858DA6C}" type="sibTrans" cxnId="{3D11C45D-06BD-2740-A4EA-95B78442FC55}">
      <dgm:prSet/>
      <dgm:spPr/>
      <dgm:t>
        <a:bodyPr/>
        <a:lstStyle/>
        <a:p>
          <a:endParaRPr lang="en-US"/>
        </a:p>
      </dgm:t>
    </dgm:pt>
    <dgm:pt modelId="{20D33F12-9CE4-CB4A-A928-9537A8C3E987}">
      <dgm:prSet custT="1"/>
      <dgm:spPr>
        <a:solidFill>
          <a:srgbClr val="188C1C"/>
        </a:solidFill>
      </dgm:spPr>
      <dgm:t>
        <a:bodyPr/>
        <a:lstStyle/>
        <a:p>
          <a:pPr algn="ctr"/>
          <a:r>
            <a:rPr lang="en-US" sz="2300" b="1" i="0" dirty="0">
              <a:latin typeface="+mn-lt"/>
              <a:cs typeface="Calibri" panose="020F0502020204030204" pitchFamily="34" charset="0"/>
            </a:rPr>
            <a:t>Strong Students Toolbox</a:t>
          </a:r>
        </a:p>
      </dgm:t>
    </dgm:pt>
    <dgm:pt modelId="{96DC14E9-7391-A340-B780-65C83168DA8D}" type="parTrans" cxnId="{32827B7E-0509-8C41-AA95-84C3B2F57EBC}">
      <dgm:prSet/>
      <dgm:spPr/>
      <dgm:t>
        <a:bodyPr/>
        <a:lstStyle/>
        <a:p>
          <a:endParaRPr lang="en-US"/>
        </a:p>
      </dgm:t>
    </dgm:pt>
    <dgm:pt modelId="{5D389281-DFFA-C845-B50C-F0C8323D29DD}" type="sibTrans" cxnId="{32827B7E-0509-8C41-AA95-84C3B2F57EBC}">
      <dgm:prSet/>
      <dgm:spPr/>
      <dgm:t>
        <a:bodyPr/>
        <a:lstStyle/>
        <a:p>
          <a:endParaRPr lang="en-US"/>
        </a:p>
      </dgm:t>
    </dgm:pt>
    <dgm:pt modelId="{C4FA6480-595B-0348-9934-3EAFC56396FA}">
      <dgm:prSet custT="1"/>
      <dgm:spPr>
        <a:solidFill>
          <a:schemeClr val="accent1"/>
        </a:solidFill>
      </dgm:spPr>
      <dgm:t>
        <a:bodyPr/>
        <a:lstStyle/>
        <a:p>
          <a:pPr algn="ctr">
            <a:lnSpc>
              <a:spcPct val="90000"/>
            </a:lnSpc>
            <a:spcAft>
              <a:spcPct val="35000"/>
            </a:spcAft>
          </a:pPr>
          <a:r>
            <a:rPr lang="en-US" sz="2400" b="0" i="0" dirty="0">
              <a:latin typeface="+mn-lt"/>
              <a:cs typeface="Calibri" panose="020F0502020204030204" pitchFamily="34" charset="0"/>
            </a:rPr>
            <a:t>Word Reading</a:t>
          </a:r>
        </a:p>
      </dgm:t>
    </dgm:pt>
    <dgm:pt modelId="{E5284995-4B13-F144-A473-08DE270D00A7}" type="parTrans" cxnId="{1E6BAE7D-12A5-C440-9211-67BD6A6D2A1F}">
      <dgm:prSet/>
      <dgm:spPr/>
      <dgm:t>
        <a:bodyPr/>
        <a:lstStyle/>
        <a:p>
          <a:endParaRPr lang="en-US"/>
        </a:p>
      </dgm:t>
    </dgm:pt>
    <dgm:pt modelId="{06CDF59D-8905-364A-A3E5-25BB789329A3}" type="sibTrans" cxnId="{1E6BAE7D-12A5-C440-9211-67BD6A6D2A1F}">
      <dgm:prSet/>
      <dgm:spPr/>
      <dgm:t>
        <a:bodyPr/>
        <a:lstStyle/>
        <a:p>
          <a:endParaRPr lang="en-US"/>
        </a:p>
      </dgm:t>
    </dgm:pt>
    <dgm:pt modelId="{9FBAB801-F3CA-EE47-A63F-1035C2768E06}">
      <dgm:prSet custT="1"/>
      <dgm:spPr/>
      <dgm:t>
        <a:bodyPr/>
        <a:lstStyle/>
        <a:p>
          <a:pPr algn="l">
            <a:buFont typeface="Arial" panose="020B0604020202020204" pitchFamily="34" charset="0"/>
            <a:buChar char="•"/>
          </a:pPr>
          <a:r>
            <a:rPr lang="en-US" sz="2000" b="0" i="0" dirty="0">
              <a:latin typeface="+mn-lt"/>
              <a:ea typeface="Trebuchet MS" charset="0"/>
              <a:cs typeface="Gill Sans" panose="020B0502020104020203" pitchFamily="34" charset="-79"/>
            </a:rPr>
            <a:t>Identify signs of anxiety</a:t>
          </a:r>
          <a:endParaRPr lang="en-US" sz="2000" b="0" i="0" dirty="0">
            <a:latin typeface="+mn-lt"/>
            <a:cs typeface="Gill Sans" panose="020B0502020104020203" pitchFamily="34" charset="-79"/>
          </a:endParaRPr>
        </a:p>
      </dgm:t>
    </dgm:pt>
    <dgm:pt modelId="{AED4D6B2-30E8-C34E-A216-6BAC20B96A1A}" type="parTrans" cxnId="{CE65B5F0-23FA-C04A-9333-7DA5CDD3FA1C}">
      <dgm:prSet/>
      <dgm:spPr/>
      <dgm:t>
        <a:bodyPr/>
        <a:lstStyle/>
        <a:p>
          <a:endParaRPr lang="en-US"/>
        </a:p>
      </dgm:t>
    </dgm:pt>
    <dgm:pt modelId="{F98D97C4-0FF4-5148-BAB1-0728A6AAD4D2}" type="sibTrans" cxnId="{CE65B5F0-23FA-C04A-9333-7DA5CDD3FA1C}">
      <dgm:prSet/>
      <dgm:spPr/>
      <dgm:t>
        <a:bodyPr/>
        <a:lstStyle/>
        <a:p>
          <a:endParaRPr lang="en-US"/>
        </a:p>
      </dgm:t>
    </dgm:pt>
    <dgm:pt modelId="{230D23FF-2DA1-7046-AC93-EA8EE30E8D6B}">
      <dgm:prSet phldrT="[Text]" custT="1"/>
      <dgm:spPr/>
      <dgm:t>
        <a:bodyPr/>
        <a:lstStyle/>
        <a:p>
          <a:pPr marL="234950" indent="-177800" algn="l">
            <a:tabLst/>
          </a:pPr>
          <a:r>
            <a:rPr lang="en-US" sz="2000" b="0" i="0" dirty="0">
              <a:latin typeface="+mn-lt"/>
              <a:cs typeface="Calibri" panose="020F0502020204030204" pitchFamily="34" charset="0"/>
            </a:rPr>
            <a:t>Read and discussed social studies and science content</a:t>
          </a:r>
        </a:p>
      </dgm:t>
    </dgm:pt>
    <dgm:pt modelId="{740D5A14-73DE-384F-9B3C-18ACA3798DC8}" type="sibTrans" cxnId="{6FFE2C91-7C01-6144-8689-03A56A4FD6A2}">
      <dgm:prSet/>
      <dgm:spPr/>
      <dgm:t>
        <a:bodyPr/>
        <a:lstStyle/>
        <a:p>
          <a:endParaRPr lang="en-US"/>
        </a:p>
      </dgm:t>
    </dgm:pt>
    <dgm:pt modelId="{CDEB596B-8ADC-AA4C-BF56-03A62EA6C591}" type="parTrans" cxnId="{6FFE2C91-7C01-6144-8689-03A56A4FD6A2}">
      <dgm:prSet/>
      <dgm:spPr/>
      <dgm:t>
        <a:bodyPr/>
        <a:lstStyle/>
        <a:p>
          <a:endParaRPr lang="en-US"/>
        </a:p>
      </dgm:t>
    </dgm:pt>
    <dgm:pt modelId="{D0633336-FDCD-CF4F-843E-C9572944A1F7}">
      <dgm:prSet phldrT="[Text]" custT="1"/>
      <dgm:spPr/>
      <dgm:t>
        <a:bodyPr/>
        <a:lstStyle/>
        <a:p>
          <a:pPr marL="7938" indent="0" algn="l">
            <a:buFont typeface="Arial" panose="020B0604020202020204" pitchFamily="34" charset="0"/>
            <a:buChar char="•"/>
            <a:tabLst/>
          </a:pPr>
          <a:r>
            <a:rPr lang="en-US" sz="2000" b="0" i="0" dirty="0">
              <a:latin typeface="+mn-lt"/>
              <a:cs typeface="Calibri" panose="020F0502020204030204" pitchFamily="34" charset="0"/>
            </a:rPr>
            <a:t> Teachers modeled fluency</a:t>
          </a:r>
        </a:p>
      </dgm:t>
    </dgm:pt>
    <dgm:pt modelId="{6B4C16BC-E120-A14C-BFA5-65474A456DAD}" type="parTrans" cxnId="{D1B7279D-26C9-8343-ACFB-DD967982A02C}">
      <dgm:prSet/>
      <dgm:spPr/>
      <dgm:t>
        <a:bodyPr/>
        <a:lstStyle/>
        <a:p>
          <a:endParaRPr lang="en-US"/>
        </a:p>
      </dgm:t>
    </dgm:pt>
    <dgm:pt modelId="{DBD395EA-C403-794E-BA70-9E174CD7108F}" type="sibTrans" cxnId="{D1B7279D-26C9-8343-ACFB-DD967982A02C}">
      <dgm:prSet/>
      <dgm:spPr/>
      <dgm:t>
        <a:bodyPr/>
        <a:lstStyle/>
        <a:p>
          <a:endParaRPr lang="en-US"/>
        </a:p>
      </dgm:t>
    </dgm:pt>
    <dgm:pt modelId="{4EAB80A4-E278-CB48-97A6-7537F9318C66}">
      <dgm:prSet custT="1"/>
      <dgm:spPr/>
      <dgm:t>
        <a:bodyPr/>
        <a:lstStyle/>
        <a:p>
          <a:pPr algn="l">
            <a:lnSpc>
              <a:spcPct val="100000"/>
            </a:lnSpc>
            <a:spcAft>
              <a:spcPts val="234"/>
            </a:spcAft>
          </a:pPr>
          <a:r>
            <a:rPr lang="en-US" sz="2000" b="0" i="0" dirty="0">
              <a:latin typeface="+mn-lt"/>
              <a:cs typeface="Gill Sans" panose="020B0502020104020203" pitchFamily="34" charset="-79"/>
            </a:rPr>
            <a:t>Focused on vowel sounds within words</a:t>
          </a:r>
        </a:p>
      </dgm:t>
    </dgm:pt>
    <dgm:pt modelId="{A7B96A71-ED73-D74E-8999-C7042BB26809}" type="sibTrans" cxnId="{2AFC1D35-477F-944C-94CC-D13F068D41C6}">
      <dgm:prSet/>
      <dgm:spPr/>
      <dgm:t>
        <a:bodyPr/>
        <a:lstStyle/>
        <a:p>
          <a:endParaRPr lang="en-US"/>
        </a:p>
      </dgm:t>
    </dgm:pt>
    <dgm:pt modelId="{02535638-5604-694E-AA79-101DD7202F41}" type="parTrans" cxnId="{2AFC1D35-477F-944C-94CC-D13F068D41C6}">
      <dgm:prSet/>
      <dgm:spPr/>
      <dgm:t>
        <a:bodyPr/>
        <a:lstStyle/>
        <a:p>
          <a:endParaRPr lang="en-US"/>
        </a:p>
      </dgm:t>
    </dgm:pt>
    <dgm:pt modelId="{79FF0CE5-FFA1-2849-BCDD-20AA4546BD5A}">
      <dgm:prSet custT="1"/>
      <dgm:spPr/>
      <dgm:t>
        <a:bodyPr/>
        <a:lstStyle/>
        <a:p>
          <a:pPr algn="l">
            <a:lnSpc>
              <a:spcPct val="100000"/>
            </a:lnSpc>
            <a:spcAft>
              <a:spcPts val="234"/>
            </a:spcAft>
          </a:pPr>
          <a:r>
            <a:rPr lang="en-US" sz="2000" b="0" i="0" dirty="0">
              <a:latin typeface="+mn-lt"/>
              <a:cs typeface="Gill Sans" panose="020B0502020104020203" pitchFamily="34" charset="-79"/>
            </a:rPr>
            <a:t>Emphasized on word meaning</a:t>
          </a:r>
        </a:p>
      </dgm:t>
    </dgm:pt>
    <dgm:pt modelId="{B31B341C-D56F-EA4F-AE92-57D14E5BE0C5}" type="parTrans" cxnId="{B0474A76-594D-9442-AAAB-225AC7A9A88A}">
      <dgm:prSet/>
      <dgm:spPr/>
      <dgm:t>
        <a:bodyPr/>
        <a:lstStyle/>
        <a:p>
          <a:endParaRPr lang="en-US"/>
        </a:p>
      </dgm:t>
    </dgm:pt>
    <dgm:pt modelId="{5FC11B1F-3358-E248-B068-58C7F3034CEC}" type="sibTrans" cxnId="{B0474A76-594D-9442-AAAB-225AC7A9A88A}">
      <dgm:prSet/>
      <dgm:spPr/>
      <dgm:t>
        <a:bodyPr/>
        <a:lstStyle/>
        <a:p>
          <a:endParaRPr lang="en-US"/>
        </a:p>
      </dgm:t>
    </dgm:pt>
    <dgm:pt modelId="{463E5556-0D6E-064C-B856-467D660A7703}">
      <dgm:prSet phldrT="[Text]" custT="1"/>
      <dgm:spPr/>
      <dgm:t>
        <a:bodyPr/>
        <a:lstStyle/>
        <a:p>
          <a:pPr marL="234950" indent="-177800" algn="l">
            <a:tabLst/>
          </a:pPr>
          <a:endParaRPr lang="en-US" sz="2000" b="0" i="0" dirty="0">
            <a:solidFill>
              <a:schemeClr val="bg1"/>
            </a:solidFill>
            <a:latin typeface="+mn-lt"/>
            <a:cs typeface="Calibri" panose="020F0502020204030204" pitchFamily="34" charset="0"/>
          </a:endParaRPr>
        </a:p>
      </dgm:t>
    </dgm:pt>
    <dgm:pt modelId="{DB142196-5473-6D45-8050-25F7D1064766}" type="parTrans" cxnId="{17FD5168-54B9-EE49-A0E2-77F96AFD2AD3}">
      <dgm:prSet/>
      <dgm:spPr/>
      <dgm:t>
        <a:bodyPr/>
        <a:lstStyle/>
        <a:p>
          <a:endParaRPr lang="en-US"/>
        </a:p>
      </dgm:t>
    </dgm:pt>
    <dgm:pt modelId="{50A97E50-9A45-A74D-A193-37479EBB7D04}" type="sibTrans" cxnId="{17FD5168-54B9-EE49-A0E2-77F96AFD2AD3}">
      <dgm:prSet/>
      <dgm:spPr/>
      <dgm:t>
        <a:bodyPr/>
        <a:lstStyle/>
        <a:p>
          <a:endParaRPr lang="en-US"/>
        </a:p>
      </dgm:t>
    </dgm:pt>
    <dgm:pt modelId="{560268A5-6CDD-D044-95CB-C628F3BB3113}">
      <dgm:prSet custT="1"/>
      <dgm:spPr/>
      <dgm:t>
        <a:bodyPr/>
        <a:lstStyle/>
        <a:p>
          <a:pPr algn="l">
            <a:buFont typeface="Arial" panose="020B0604020202020204" pitchFamily="34" charset="0"/>
            <a:buChar char="•"/>
          </a:pPr>
          <a:r>
            <a:rPr lang="en-US" sz="2000" b="0" i="0" dirty="0">
              <a:latin typeface="+mn-lt"/>
              <a:cs typeface="Gill Sans" panose="020B0502020104020203" pitchFamily="34" charset="-79"/>
            </a:rPr>
            <a:t>Strategies to cope with anxiety</a:t>
          </a:r>
        </a:p>
      </dgm:t>
    </dgm:pt>
    <dgm:pt modelId="{601EDCAC-4D27-7349-8A54-79558AA19C3A}" type="parTrans" cxnId="{58A486C2-6465-654C-B582-78F1FBCF5447}">
      <dgm:prSet/>
      <dgm:spPr/>
      <dgm:t>
        <a:bodyPr/>
        <a:lstStyle/>
        <a:p>
          <a:endParaRPr lang="en-US"/>
        </a:p>
      </dgm:t>
    </dgm:pt>
    <dgm:pt modelId="{8CACCEB5-F7B2-594B-AEA5-CE40E22918C3}" type="sibTrans" cxnId="{58A486C2-6465-654C-B582-78F1FBCF5447}">
      <dgm:prSet/>
      <dgm:spPr/>
      <dgm:t>
        <a:bodyPr/>
        <a:lstStyle/>
        <a:p>
          <a:endParaRPr lang="en-US"/>
        </a:p>
      </dgm:t>
    </dgm:pt>
    <dgm:pt modelId="{69879551-0790-E64E-A6F9-19D9AA7FAED8}">
      <dgm:prSet custT="1"/>
      <dgm:spPr/>
      <dgm:t>
        <a:bodyPr/>
        <a:lstStyle/>
        <a:p>
          <a:pPr algn="l">
            <a:buFont typeface="Arial" panose="020B0604020202020204" pitchFamily="34" charset="0"/>
            <a:buChar char="•"/>
          </a:pPr>
          <a:r>
            <a:rPr lang="en-US" sz="2000" b="0" i="0" dirty="0">
              <a:latin typeface="+mn-lt"/>
              <a:cs typeface="Gill Sans" panose="020B0502020104020203" pitchFamily="34" charset="-79"/>
            </a:rPr>
            <a:t>On average, 5-10 mins per day</a:t>
          </a:r>
        </a:p>
      </dgm:t>
    </dgm:pt>
    <dgm:pt modelId="{6A212406-E715-FA43-B94B-9E10779A5E28}" type="parTrans" cxnId="{455D7E43-3337-AB4A-82AA-1234C2D97247}">
      <dgm:prSet/>
      <dgm:spPr/>
      <dgm:t>
        <a:bodyPr/>
        <a:lstStyle/>
        <a:p>
          <a:endParaRPr lang="en-US"/>
        </a:p>
      </dgm:t>
    </dgm:pt>
    <dgm:pt modelId="{DDEC3084-2466-B045-9393-3F8BC0880300}" type="sibTrans" cxnId="{455D7E43-3337-AB4A-82AA-1234C2D97247}">
      <dgm:prSet/>
      <dgm:spPr/>
      <dgm:t>
        <a:bodyPr/>
        <a:lstStyle/>
        <a:p>
          <a:endParaRPr lang="en-US"/>
        </a:p>
      </dgm:t>
    </dgm:pt>
    <dgm:pt modelId="{129C71F8-E9BE-CF4B-82EB-CBB5FE7BD702}">
      <dgm:prSet phldrT="[Text]" custT="1"/>
      <dgm:spPr/>
      <dgm:t>
        <a:bodyPr/>
        <a:lstStyle/>
        <a:p>
          <a:pPr marL="234950" indent="-177800" algn="l">
            <a:tabLst/>
          </a:pPr>
          <a:endParaRPr lang="en-US" sz="2000" b="0" i="0" dirty="0">
            <a:solidFill>
              <a:schemeClr val="bg1"/>
            </a:solidFill>
            <a:latin typeface="+mn-lt"/>
            <a:cs typeface="Calibri" panose="020F0502020204030204" pitchFamily="34" charset="0"/>
          </a:endParaRPr>
        </a:p>
      </dgm:t>
    </dgm:pt>
    <dgm:pt modelId="{D52A3150-4F07-574F-B8F0-2258657E17EA}" type="parTrans" cxnId="{99A53065-E8C8-6F4D-AEA5-3777519DDB17}">
      <dgm:prSet/>
      <dgm:spPr/>
      <dgm:t>
        <a:bodyPr/>
        <a:lstStyle/>
        <a:p>
          <a:endParaRPr lang="en-US"/>
        </a:p>
      </dgm:t>
    </dgm:pt>
    <dgm:pt modelId="{9FAD3B1E-CAA1-7244-9733-2ECA322F0CDE}" type="sibTrans" cxnId="{99A53065-E8C8-6F4D-AEA5-3777519DDB17}">
      <dgm:prSet/>
      <dgm:spPr/>
      <dgm:t>
        <a:bodyPr/>
        <a:lstStyle/>
        <a:p>
          <a:endParaRPr lang="en-US"/>
        </a:p>
      </dgm:t>
    </dgm:pt>
    <dgm:pt modelId="{D7B746C9-2250-EB49-A072-63B6A4342858}">
      <dgm:prSet phldrT="[Text]" custT="1"/>
      <dgm:spPr/>
      <dgm:t>
        <a:bodyPr/>
        <a:lstStyle/>
        <a:p>
          <a:pPr marL="7938" indent="0" algn="l">
            <a:buFont typeface="Arial" panose="020B0604020202020204" pitchFamily="34" charset="0"/>
            <a:buChar char="•"/>
            <a:tabLst/>
          </a:pPr>
          <a:r>
            <a:rPr lang="en-US" sz="2000" b="0" i="0" dirty="0">
              <a:latin typeface="+mn-lt"/>
              <a:cs typeface="Calibri" panose="020F0502020204030204" pitchFamily="34" charset="0"/>
            </a:rPr>
            <a:t> Repeated reading routine with partners</a:t>
          </a:r>
        </a:p>
      </dgm:t>
    </dgm:pt>
    <dgm:pt modelId="{5722A175-789C-6B43-A032-920704E94C96}" type="parTrans" cxnId="{79DE0C7C-4F54-734E-A0FA-FC8AE7EB10F2}">
      <dgm:prSet/>
      <dgm:spPr/>
      <dgm:t>
        <a:bodyPr/>
        <a:lstStyle/>
        <a:p>
          <a:endParaRPr lang="en-US"/>
        </a:p>
      </dgm:t>
    </dgm:pt>
    <dgm:pt modelId="{5D3E4599-072E-9244-99CF-D457F90C187B}" type="sibTrans" cxnId="{79DE0C7C-4F54-734E-A0FA-FC8AE7EB10F2}">
      <dgm:prSet/>
      <dgm:spPr/>
      <dgm:t>
        <a:bodyPr/>
        <a:lstStyle/>
        <a:p>
          <a:endParaRPr lang="en-US"/>
        </a:p>
      </dgm:t>
    </dgm:pt>
    <dgm:pt modelId="{91AA4FC6-5E3A-324C-B281-441451C4AB06}">
      <dgm:prSet phldrT="[Text]" custT="1"/>
      <dgm:spPr/>
      <dgm:t>
        <a:bodyPr/>
        <a:lstStyle/>
        <a:p>
          <a:pPr marL="7938" indent="0" algn="l">
            <a:buFont typeface="Arial" panose="020B0604020202020204" pitchFamily="34" charset="0"/>
            <a:buChar char="•"/>
            <a:tabLst/>
          </a:pPr>
          <a:r>
            <a:rPr lang="en-US" sz="2000" b="0" i="0" dirty="0">
              <a:latin typeface="+mn-lt"/>
              <a:cs typeface="Calibri" panose="020F0502020204030204" pitchFamily="34" charset="0"/>
            </a:rPr>
            <a:t>Identified key words and main ideas to support text comp.</a:t>
          </a:r>
        </a:p>
      </dgm:t>
    </dgm:pt>
    <dgm:pt modelId="{3143F3A5-593A-ED41-AE13-C32CC0ADAEEF}" type="parTrans" cxnId="{3F873E81-030E-3F47-B467-D200698ACAF4}">
      <dgm:prSet/>
      <dgm:spPr/>
      <dgm:t>
        <a:bodyPr/>
        <a:lstStyle/>
        <a:p>
          <a:endParaRPr lang="en-US"/>
        </a:p>
      </dgm:t>
    </dgm:pt>
    <dgm:pt modelId="{6F9B3AA4-DCD9-FF42-BEFD-E39AD7DAA721}" type="sibTrans" cxnId="{3F873E81-030E-3F47-B467-D200698ACAF4}">
      <dgm:prSet/>
      <dgm:spPr/>
      <dgm:t>
        <a:bodyPr/>
        <a:lstStyle/>
        <a:p>
          <a:endParaRPr lang="en-US"/>
        </a:p>
      </dgm:t>
    </dgm:pt>
    <dgm:pt modelId="{0FA3F053-18A9-314F-B7EA-86B8BE3A49C7}">
      <dgm:prSet phldrT="[Text]" custT="1"/>
      <dgm:spPr/>
      <dgm:t>
        <a:bodyPr/>
        <a:lstStyle/>
        <a:p>
          <a:pPr marL="234950" indent="-177800" algn="l">
            <a:tabLst/>
          </a:pPr>
          <a:r>
            <a:rPr lang="en-US" sz="2000" b="0" i="0" dirty="0">
              <a:latin typeface="+mn-lt"/>
              <a:cs typeface="Calibri" panose="020F0502020204030204" pitchFamily="34" charset="0"/>
            </a:rPr>
            <a:t>Academic vocabulary and comprehension  instruction was embedded </a:t>
          </a:r>
        </a:p>
      </dgm:t>
    </dgm:pt>
    <dgm:pt modelId="{6AD7E220-5E00-D14C-99B4-C840C34D2A74}" type="parTrans" cxnId="{033097FB-A9D5-F344-9F66-B6000BAEF968}">
      <dgm:prSet/>
      <dgm:spPr/>
      <dgm:t>
        <a:bodyPr/>
        <a:lstStyle/>
        <a:p>
          <a:endParaRPr lang="en-US"/>
        </a:p>
      </dgm:t>
    </dgm:pt>
    <dgm:pt modelId="{19369CDB-7B6C-3D46-B9D2-518A8BF412CD}" type="sibTrans" cxnId="{033097FB-A9D5-F344-9F66-B6000BAEF968}">
      <dgm:prSet/>
      <dgm:spPr/>
      <dgm:t>
        <a:bodyPr/>
        <a:lstStyle/>
        <a:p>
          <a:endParaRPr lang="en-US"/>
        </a:p>
      </dgm:t>
    </dgm:pt>
    <dgm:pt modelId="{B3FF39DB-FC64-9947-941E-1AE2D1AAE11D}">
      <dgm:prSet phldrT="[Text]" custT="1"/>
      <dgm:spPr/>
      <dgm:t>
        <a:bodyPr/>
        <a:lstStyle/>
        <a:p>
          <a:pPr marL="7938" indent="0" algn="l">
            <a:buFont typeface="Arial" panose="020B0604020202020204" pitchFamily="34" charset="0"/>
            <a:buChar char="•"/>
            <a:tabLst/>
          </a:pPr>
          <a:endParaRPr lang="en-US" sz="2000" b="0" i="0" dirty="0">
            <a:latin typeface="+mn-lt"/>
            <a:cs typeface="Calibri" panose="020F0502020204030204" pitchFamily="34" charset="0"/>
          </a:endParaRPr>
        </a:p>
      </dgm:t>
    </dgm:pt>
    <dgm:pt modelId="{CD85F520-5B19-C641-BFFC-18AADF9F53A1}" type="parTrans" cxnId="{C3E03D65-6C25-2243-AA4E-C5BDDB31EDA3}">
      <dgm:prSet/>
      <dgm:spPr/>
      <dgm:t>
        <a:bodyPr/>
        <a:lstStyle/>
        <a:p>
          <a:endParaRPr lang="en-US"/>
        </a:p>
      </dgm:t>
    </dgm:pt>
    <dgm:pt modelId="{26578791-8180-1845-BBF7-1E2226848416}" type="sibTrans" cxnId="{C3E03D65-6C25-2243-AA4E-C5BDDB31EDA3}">
      <dgm:prSet/>
      <dgm:spPr/>
      <dgm:t>
        <a:bodyPr/>
        <a:lstStyle/>
        <a:p>
          <a:endParaRPr lang="en-US"/>
        </a:p>
      </dgm:t>
    </dgm:pt>
    <dgm:pt modelId="{913D915F-0671-D648-A23C-C6738B9353E2}">
      <dgm:prSet phldrT="[Text]" custT="1"/>
      <dgm:spPr/>
      <dgm:t>
        <a:bodyPr/>
        <a:lstStyle/>
        <a:p>
          <a:pPr marL="7938" indent="0" algn="l">
            <a:buFont typeface="Arial" panose="020B0604020202020204" pitchFamily="34" charset="0"/>
            <a:buChar char="•"/>
            <a:tabLst/>
          </a:pPr>
          <a:endParaRPr lang="en-US" sz="2000" b="0" i="0" dirty="0">
            <a:latin typeface="+mn-lt"/>
            <a:cs typeface="Calibri" panose="020F0502020204030204" pitchFamily="34" charset="0"/>
          </a:endParaRPr>
        </a:p>
      </dgm:t>
    </dgm:pt>
    <dgm:pt modelId="{9689E101-70FE-964C-8C85-86114914385B}" type="parTrans" cxnId="{58ED6128-D715-2A4A-80C5-BFEDE11B6098}">
      <dgm:prSet/>
      <dgm:spPr/>
      <dgm:t>
        <a:bodyPr/>
        <a:lstStyle/>
        <a:p>
          <a:endParaRPr lang="en-US"/>
        </a:p>
      </dgm:t>
    </dgm:pt>
    <dgm:pt modelId="{81D5511B-597C-0342-BD3B-CB29422B7EBF}" type="sibTrans" cxnId="{58ED6128-D715-2A4A-80C5-BFEDE11B6098}">
      <dgm:prSet/>
      <dgm:spPr/>
      <dgm:t>
        <a:bodyPr/>
        <a:lstStyle/>
        <a:p>
          <a:endParaRPr lang="en-US"/>
        </a:p>
      </dgm:t>
    </dgm:pt>
    <dgm:pt modelId="{B5BCFF35-7EDC-FD41-9613-2B14BBABA2C5}">
      <dgm:prSet custT="1"/>
      <dgm:spPr/>
      <dgm:t>
        <a:bodyPr/>
        <a:lstStyle/>
        <a:p>
          <a:pPr algn="l">
            <a:lnSpc>
              <a:spcPct val="100000"/>
            </a:lnSpc>
            <a:spcAft>
              <a:spcPts val="234"/>
            </a:spcAft>
          </a:pPr>
          <a:endParaRPr lang="en-US" sz="2000" b="0" i="0" dirty="0">
            <a:latin typeface="+mn-lt"/>
            <a:cs typeface="Gill Sans" panose="020B0502020104020203" pitchFamily="34" charset="-79"/>
          </a:endParaRPr>
        </a:p>
      </dgm:t>
    </dgm:pt>
    <dgm:pt modelId="{663AE3B6-F1F9-2A49-9535-28BB1DA15480}" type="parTrans" cxnId="{468ACD9D-B67D-924A-8FEB-C8B104B8CE85}">
      <dgm:prSet/>
      <dgm:spPr/>
      <dgm:t>
        <a:bodyPr/>
        <a:lstStyle/>
        <a:p>
          <a:endParaRPr lang="en-US"/>
        </a:p>
      </dgm:t>
    </dgm:pt>
    <dgm:pt modelId="{C2C57D1D-B7C8-AC4A-AA98-3D6529F721F4}" type="sibTrans" cxnId="{468ACD9D-B67D-924A-8FEB-C8B104B8CE85}">
      <dgm:prSet/>
      <dgm:spPr/>
      <dgm:t>
        <a:bodyPr/>
        <a:lstStyle/>
        <a:p>
          <a:endParaRPr lang="en-US"/>
        </a:p>
      </dgm:t>
    </dgm:pt>
    <dgm:pt modelId="{54FA8D8C-9606-5F4E-8297-A8A1F9D19827}">
      <dgm:prSet custT="1"/>
      <dgm:spPr/>
      <dgm:t>
        <a:bodyPr/>
        <a:lstStyle/>
        <a:p>
          <a:pPr algn="l">
            <a:lnSpc>
              <a:spcPct val="100000"/>
            </a:lnSpc>
            <a:spcAft>
              <a:spcPts val="234"/>
            </a:spcAft>
          </a:pPr>
          <a:r>
            <a:rPr lang="en-US" sz="2000" b="0" i="0" dirty="0">
              <a:latin typeface="+mn-lt"/>
              <a:cs typeface="Gill Sans" panose="020B0502020104020203" pitchFamily="34" charset="-79"/>
            </a:rPr>
            <a:t>Timed decoding practice </a:t>
          </a:r>
        </a:p>
      </dgm:t>
    </dgm:pt>
    <dgm:pt modelId="{698AA7DF-4784-4E4B-AEDE-412ECF3A1CF5}" type="parTrans" cxnId="{3D940A0E-911D-2344-A7DD-38324553161F}">
      <dgm:prSet/>
      <dgm:spPr/>
      <dgm:t>
        <a:bodyPr/>
        <a:lstStyle/>
        <a:p>
          <a:endParaRPr lang="en-US"/>
        </a:p>
      </dgm:t>
    </dgm:pt>
    <dgm:pt modelId="{40B432D6-1FE7-4C40-9CB7-E359F49BF43D}" type="sibTrans" cxnId="{3D940A0E-911D-2344-A7DD-38324553161F}">
      <dgm:prSet/>
      <dgm:spPr/>
      <dgm:t>
        <a:bodyPr/>
        <a:lstStyle/>
        <a:p>
          <a:endParaRPr lang="en-US"/>
        </a:p>
      </dgm:t>
    </dgm:pt>
    <dgm:pt modelId="{A2517797-9E0D-6A47-BABE-1363D2523B0D}">
      <dgm:prSet custT="1"/>
      <dgm:spPr/>
      <dgm:t>
        <a:bodyPr/>
        <a:lstStyle/>
        <a:p>
          <a:pPr algn="l">
            <a:lnSpc>
              <a:spcPct val="100000"/>
            </a:lnSpc>
            <a:spcAft>
              <a:spcPts val="234"/>
            </a:spcAft>
          </a:pPr>
          <a:endParaRPr lang="en-US" sz="2000" b="0" i="0" dirty="0">
            <a:latin typeface="+mn-lt"/>
            <a:cs typeface="Gill Sans" panose="020B0502020104020203" pitchFamily="34" charset="-79"/>
          </a:endParaRPr>
        </a:p>
      </dgm:t>
    </dgm:pt>
    <dgm:pt modelId="{5CE8FF40-6BC7-E34A-8394-9AED6576EAD6}" type="parTrans" cxnId="{BD695332-228C-2144-AAEE-79802E373CFD}">
      <dgm:prSet/>
      <dgm:spPr/>
      <dgm:t>
        <a:bodyPr/>
        <a:lstStyle/>
        <a:p>
          <a:endParaRPr lang="en-US"/>
        </a:p>
      </dgm:t>
    </dgm:pt>
    <dgm:pt modelId="{7F8D3C7B-02D1-0A4F-A3FE-13AB661D7AC9}" type="sibTrans" cxnId="{BD695332-228C-2144-AAEE-79802E373CFD}">
      <dgm:prSet/>
      <dgm:spPr/>
      <dgm:t>
        <a:bodyPr/>
        <a:lstStyle/>
        <a:p>
          <a:endParaRPr lang="en-US"/>
        </a:p>
      </dgm:t>
    </dgm:pt>
    <dgm:pt modelId="{B38D8543-5FA8-BB48-9DBF-4F6EACA31A50}">
      <dgm:prSet custT="1"/>
      <dgm:spPr/>
      <dgm:t>
        <a:bodyPr/>
        <a:lstStyle/>
        <a:p>
          <a:pPr algn="l">
            <a:buFont typeface="Arial" panose="020B0604020202020204" pitchFamily="34" charset="0"/>
            <a:buChar char="•"/>
          </a:pPr>
          <a:endParaRPr lang="en-US" sz="2000" b="0" i="0" dirty="0">
            <a:latin typeface="+mn-lt"/>
            <a:cs typeface="Gill Sans" panose="020B0502020104020203" pitchFamily="34" charset="-79"/>
          </a:endParaRPr>
        </a:p>
      </dgm:t>
    </dgm:pt>
    <dgm:pt modelId="{488EF735-AA0A-624F-A9CD-7B9CF8F832F8}" type="parTrans" cxnId="{0F21CBDB-59A1-A644-B068-8C59BD25F23A}">
      <dgm:prSet/>
      <dgm:spPr/>
      <dgm:t>
        <a:bodyPr/>
        <a:lstStyle/>
        <a:p>
          <a:endParaRPr lang="en-US"/>
        </a:p>
      </dgm:t>
    </dgm:pt>
    <dgm:pt modelId="{090B7569-4090-4649-957E-82285622880E}" type="sibTrans" cxnId="{0F21CBDB-59A1-A644-B068-8C59BD25F23A}">
      <dgm:prSet/>
      <dgm:spPr/>
      <dgm:t>
        <a:bodyPr/>
        <a:lstStyle/>
        <a:p>
          <a:endParaRPr lang="en-US"/>
        </a:p>
      </dgm:t>
    </dgm:pt>
    <dgm:pt modelId="{D18E9C85-C0E9-1047-A872-F1F3969AE724}">
      <dgm:prSet custT="1"/>
      <dgm:spPr/>
      <dgm:t>
        <a:bodyPr/>
        <a:lstStyle/>
        <a:p>
          <a:pPr algn="l">
            <a:buFont typeface="Arial" panose="020B0604020202020204" pitchFamily="34" charset="0"/>
            <a:buChar char="•"/>
          </a:pPr>
          <a:endParaRPr lang="en-US" sz="2000" b="0" i="0" dirty="0">
            <a:latin typeface="+mn-lt"/>
            <a:cs typeface="Gill Sans" panose="020B0502020104020203" pitchFamily="34" charset="-79"/>
          </a:endParaRPr>
        </a:p>
      </dgm:t>
    </dgm:pt>
    <dgm:pt modelId="{D46AD5BF-418B-654F-B9CD-E564E0F0793D}" type="parTrans" cxnId="{7B34E2D9-65BB-3B47-933A-C5FBD025CD7E}">
      <dgm:prSet/>
      <dgm:spPr/>
      <dgm:t>
        <a:bodyPr/>
        <a:lstStyle/>
        <a:p>
          <a:endParaRPr lang="en-US"/>
        </a:p>
      </dgm:t>
    </dgm:pt>
    <dgm:pt modelId="{B53D3065-C8F7-E441-95BB-4BF1C2E56D2F}" type="sibTrans" cxnId="{7B34E2D9-65BB-3B47-933A-C5FBD025CD7E}">
      <dgm:prSet/>
      <dgm:spPr/>
      <dgm:t>
        <a:bodyPr/>
        <a:lstStyle/>
        <a:p>
          <a:endParaRPr lang="en-US"/>
        </a:p>
      </dgm:t>
    </dgm:pt>
    <dgm:pt modelId="{EC138874-A38E-0B48-9083-8E6BEEC6E117}">
      <dgm:prSet phldrT="[Text]" custT="1"/>
      <dgm:spPr/>
      <dgm:t>
        <a:bodyPr/>
        <a:lstStyle/>
        <a:p>
          <a:pPr marL="234950" indent="-177800" algn="l">
            <a:tabLst/>
          </a:pPr>
          <a:endParaRPr lang="en-US" sz="2000" b="0" i="0" dirty="0">
            <a:latin typeface="+mn-lt"/>
            <a:cs typeface="Calibri" panose="020F0502020204030204" pitchFamily="34" charset="0"/>
          </a:endParaRPr>
        </a:p>
      </dgm:t>
    </dgm:pt>
    <dgm:pt modelId="{6E4A2429-A513-E546-9EAF-D76D7E281448}" type="parTrans" cxnId="{828ACD4B-B87B-274B-A0DD-D0D4E6BFCB3C}">
      <dgm:prSet/>
      <dgm:spPr/>
      <dgm:t>
        <a:bodyPr/>
        <a:lstStyle/>
        <a:p>
          <a:endParaRPr lang="en-US"/>
        </a:p>
      </dgm:t>
    </dgm:pt>
    <dgm:pt modelId="{DFA97CD2-D585-CE47-9CAA-57A5CADB9643}" type="sibTrans" cxnId="{828ACD4B-B87B-274B-A0DD-D0D4E6BFCB3C}">
      <dgm:prSet/>
      <dgm:spPr/>
      <dgm:t>
        <a:bodyPr/>
        <a:lstStyle/>
        <a:p>
          <a:endParaRPr lang="en-US"/>
        </a:p>
      </dgm:t>
    </dgm:pt>
    <dgm:pt modelId="{81BC1E31-8B56-0D4D-BAB2-28DECCA97856}" type="pres">
      <dgm:prSet presAssocID="{300F1FCB-5E19-C84B-A692-B91D671C807E}" presName="Name0" presStyleCnt="0">
        <dgm:presLayoutVars>
          <dgm:dir/>
          <dgm:animLvl val="lvl"/>
          <dgm:resizeHandles val="exact"/>
        </dgm:presLayoutVars>
      </dgm:prSet>
      <dgm:spPr/>
    </dgm:pt>
    <dgm:pt modelId="{336CB771-E982-7444-B818-4CC46C8F394C}" type="pres">
      <dgm:prSet presAssocID="{C4FA6480-595B-0348-9934-3EAFC56396FA}" presName="composite" presStyleCnt="0"/>
      <dgm:spPr/>
    </dgm:pt>
    <dgm:pt modelId="{5CE415B1-10BB-FD4E-9D67-C8384811310F}" type="pres">
      <dgm:prSet presAssocID="{C4FA6480-595B-0348-9934-3EAFC56396FA}" presName="parTx" presStyleLbl="alignNode1" presStyleIdx="0" presStyleCnt="4">
        <dgm:presLayoutVars>
          <dgm:chMax val="0"/>
          <dgm:chPref val="0"/>
          <dgm:bulletEnabled val="1"/>
        </dgm:presLayoutVars>
      </dgm:prSet>
      <dgm:spPr/>
    </dgm:pt>
    <dgm:pt modelId="{6BA0DB44-9A4E-0A43-9B59-CA4CA718C0DB}" type="pres">
      <dgm:prSet presAssocID="{C4FA6480-595B-0348-9934-3EAFC56396FA}" presName="desTx" presStyleLbl="alignAccFollowNode1" presStyleIdx="0" presStyleCnt="4">
        <dgm:presLayoutVars>
          <dgm:bulletEnabled val="1"/>
        </dgm:presLayoutVars>
      </dgm:prSet>
      <dgm:spPr/>
    </dgm:pt>
    <dgm:pt modelId="{1F449C66-58AF-8D43-86BB-C9355CEDE1F3}" type="pres">
      <dgm:prSet presAssocID="{06CDF59D-8905-364A-A3E5-25BB789329A3}" presName="space" presStyleCnt="0"/>
      <dgm:spPr/>
    </dgm:pt>
    <dgm:pt modelId="{4FD114F2-5B0E-D240-A8F2-68DA652FF55E}" type="pres">
      <dgm:prSet presAssocID="{A922EEF3-EA7C-EE4F-95C7-799C2D106CB2}" presName="composite" presStyleCnt="0"/>
      <dgm:spPr/>
    </dgm:pt>
    <dgm:pt modelId="{83C53966-9EC8-124D-AD49-082D53BA31A3}" type="pres">
      <dgm:prSet presAssocID="{A922EEF3-EA7C-EE4F-95C7-799C2D106CB2}" presName="parTx" presStyleLbl="alignNode1" presStyleIdx="1" presStyleCnt="4">
        <dgm:presLayoutVars>
          <dgm:chMax val="0"/>
          <dgm:chPref val="0"/>
          <dgm:bulletEnabled val="1"/>
        </dgm:presLayoutVars>
      </dgm:prSet>
      <dgm:spPr/>
    </dgm:pt>
    <dgm:pt modelId="{BB7B8ED5-A505-3B40-85FB-3ED16DCF37F5}" type="pres">
      <dgm:prSet presAssocID="{A922EEF3-EA7C-EE4F-95C7-799C2D106CB2}" presName="desTx" presStyleLbl="alignAccFollowNode1" presStyleIdx="1" presStyleCnt="4">
        <dgm:presLayoutVars>
          <dgm:bulletEnabled val="1"/>
        </dgm:presLayoutVars>
      </dgm:prSet>
      <dgm:spPr/>
    </dgm:pt>
    <dgm:pt modelId="{4688726A-B192-584E-B9E5-C70BFBC5231C}" type="pres">
      <dgm:prSet presAssocID="{A65A95B2-30C2-194B-9E96-6FA35858DA6C}" presName="space" presStyleCnt="0"/>
      <dgm:spPr/>
    </dgm:pt>
    <dgm:pt modelId="{D816E5A6-28A3-F048-90E9-02F1FA55B209}" type="pres">
      <dgm:prSet presAssocID="{1A60A36D-837E-324A-B40C-0CCCAADAD58F}" presName="composite" presStyleCnt="0"/>
      <dgm:spPr/>
    </dgm:pt>
    <dgm:pt modelId="{7DCF6C29-FCBE-0F4B-98F9-8959EC5C4C30}" type="pres">
      <dgm:prSet presAssocID="{1A60A36D-837E-324A-B40C-0CCCAADAD58F}" presName="parTx" presStyleLbl="alignNode1" presStyleIdx="2" presStyleCnt="4">
        <dgm:presLayoutVars>
          <dgm:chMax val="0"/>
          <dgm:chPref val="0"/>
          <dgm:bulletEnabled val="1"/>
        </dgm:presLayoutVars>
      </dgm:prSet>
      <dgm:spPr/>
    </dgm:pt>
    <dgm:pt modelId="{76323F63-AD63-9A40-BE0C-87A146AD8A55}" type="pres">
      <dgm:prSet presAssocID="{1A60A36D-837E-324A-B40C-0CCCAADAD58F}" presName="desTx" presStyleLbl="alignAccFollowNode1" presStyleIdx="2" presStyleCnt="4">
        <dgm:presLayoutVars>
          <dgm:bulletEnabled val="1"/>
        </dgm:presLayoutVars>
      </dgm:prSet>
      <dgm:spPr/>
    </dgm:pt>
    <dgm:pt modelId="{C9392029-354A-2041-9E08-3B0F8A0108E2}" type="pres">
      <dgm:prSet presAssocID="{98DE40B9-401D-2448-AA80-967EF27A037C}" presName="space" presStyleCnt="0"/>
      <dgm:spPr/>
    </dgm:pt>
    <dgm:pt modelId="{2AE6A3C8-5BB4-BB45-A195-F1E33E6BD21C}" type="pres">
      <dgm:prSet presAssocID="{20D33F12-9CE4-CB4A-A928-9537A8C3E987}" presName="composite" presStyleCnt="0"/>
      <dgm:spPr/>
    </dgm:pt>
    <dgm:pt modelId="{BF781E16-564F-3946-90AF-60D253961B61}" type="pres">
      <dgm:prSet presAssocID="{20D33F12-9CE4-CB4A-A928-9537A8C3E987}" presName="parTx" presStyleLbl="alignNode1" presStyleIdx="3" presStyleCnt="4">
        <dgm:presLayoutVars>
          <dgm:chMax val="0"/>
          <dgm:chPref val="0"/>
          <dgm:bulletEnabled val="1"/>
        </dgm:presLayoutVars>
      </dgm:prSet>
      <dgm:spPr/>
    </dgm:pt>
    <dgm:pt modelId="{F7C66011-2182-0242-8E06-4EBABCAD61A8}" type="pres">
      <dgm:prSet presAssocID="{20D33F12-9CE4-CB4A-A928-9537A8C3E987}" presName="desTx" presStyleLbl="alignAccFollowNode1" presStyleIdx="3" presStyleCnt="4">
        <dgm:presLayoutVars>
          <dgm:bulletEnabled val="1"/>
        </dgm:presLayoutVars>
      </dgm:prSet>
      <dgm:spPr/>
    </dgm:pt>
  </dgm:ptLst>
  <dgm:cxnLst>
    <dgm:cxn modelId="{3D940A0E-911D-2344-A7DD-38324553161F}" srcId="{C4FA6480-595B-0348-9934-3EAFC56396FA}" destId="{54FA8D8C-9606-5F4E-8297-A8A1F9D19827}" srcOrd="2" destOrd="0" parTransId="{698AA7DF-4784-4E4B-AEDE-412ECF3A1CF5}" sibTransId="{40B432D6-1FE7-4C40-9CB7-E359F49BF43D}"/>
    <dgm:cxn modelId="{096AFB13-59A3-B944-99C1-4E92019885E5}" type="presOf" srcId="{A922EEF3-EA7C-EE4F-95C7-799C2D106CB2}" destId="{83C53966-9EC8-124D-AD49-082D53BA31A3}" srcOrd="0" destOrd="0" presId="urn:microsoft.com/office/officeart/2005/8/layout/hList1"/>
    <dgm:cxn modelId="{7C6D4623-24A7-5E48-80E5-39C95934A089}" type="presOf" srcId="{1A60A36D-837E-324A-B40C-0CCCAADAD58F}" destId="{7DCF6C29-FCBE-0F4B-98F9-8959EC5C4C30}" srcOrd="0" destOrd="0" presId="urn:microsoft.com/office/officeart/2005/8/layout/hList1"/>
    <dgm:cxn modelId="{D0E52B27-4926-3843-A79E-3B4EE51B3E6A}" type="presOf" srcId="{79FF0CE5-FFA1-2849-BCDD-20AA4546BD5A}" destId="{6BA0DB44-9A4E-0A43-9B59-CA4CA718C0DB}" srcOrd="0" destOrd="4" presId="urn:microsoft.com/office/officeart/2005/8/layout/hList1"/>
    <dgm:cxn modelId="{58ED6128-D715-2A4A-80C5-BFEDE11B6098}" srcId="{A922EEF3-EA7C-EE4F-95C7-799C2D106CB2}" destId="{913D915F-0671-D648-A23C-C6738B9353E2}" srcOrd="3" destOrd="0" parTransId="{9689E101-70FE-964C-8C85-86114914385B}" sibTransId="{81D5511B-597C-0342-BD3B-CB29422B7EBF}"/>
    <dgm:cxn modelId="{BD695332-228C-2144-AAEE-79802E373CFD}" srcId="{C4FA6480-595B-0348-9934-3EAFC56396FA}" destId="{A2517797-9E0D-6A47-BABE-1363D2523B0D}" srcOrd="3" destOrd="0" parTransId="{5CE8FF40-6BC7-E34A-8394-9AED6576EAD6}" sibTransId="{7F8D3C7B-02D1-0A4F-A3FE-13AB661D7AC9}"/>
    <dgm:cxn modelId="{6A549C34-DC7F-0941-96F5-BCD9B4BA73E0}" type="presOf" srcId="{A2517797-9E0D-6A47-BABE-1363D2523B0D}" destId="{6BA0DB44-9A4E-0A43-9B59-CA4CA718C0DB}" srcOrd="0" destOrd="3" presId="urn:microsoft.com/office/officeart/2005/8/layout/hList1"/>
    <dgm:cxn modelId="{2AFC1D35-477F-944C-94CC-D13F068D41C6}" srcId="{C4FA6480-595B-0348-9934-3EAFC56396FA}" destId="{4EAB80A4-E278-CB48-97A6-7537F9318C66}" srcOrd="0" destOrd="0" parTransId="{02535638-5604-694E-AA79-101DD7202F41}" sibTransId="{A7B96A71-ED73-D74E-8999-C7042BB26809}"/>
    <dgm:cxn modelId="{455D7E43-3337-AB4A-82AA-1234C2D97247}" srcId="{20D33F12-9CE4-CB4A-A928-9537A8C3E987}" destId="{69879551-0790-E64E-A6F9-19D9AA7FAED8}" srcOrd="4" destOrd="0" parTransId="{6A212406-E715-FA43-B94B-9E10779A5E28}" sibTransId="{DDEC3084-2466-B045-9393-3F8BC0880300}"/>
    <dgm:cxn modelId="{E615E343-AD21-FC46-858D-47FFE4ADC450}" type="presOf" srcId="{0FA3F053-18A9-314F-B7EA-86B8BE3A49C7}" destId="{76323F63-AD63-9A40-BE0C-87A146AD8A55}" srcOrd="0" destOrd="2" presId="urn:microsoft.com/office/officeart/2005/8/layout/hList1"/>
    <dgm:cxn modelId="{828ACD4B-B87B-274B-A0DD-D0D4E6BFCB3C}" srcId="{1A60A36D-837E-324A-B40C-0CCCAADAD58F}" destId="{EC138874-A38E-0B48-9083-8E6BEEC6E117}" srcOrd="1" destOrd="0" parTransId="{6E4A2429-A513-E546-9EAF-D76D7E281448}" sibTransId="{DFA97CD2-D585-CE47-9CAA-57A5CADB9643}"/>
    <dgm:cxn modelId="{5B5B454C-2F74-C540-B70A-285CD83C779A}" type="presOf" srcId="{4EAB80A4-E278-CB48-97A6-7537F9318C66}" destId="{6BA0DB44-9A4E-0A43-9B59-CA4CA718C0DB}" srcOrd="0" destOrd="0" presId="urn:microsoft.com/office/officeart/2005/8/layout/hList1"/>
    <dgm:cxn modelId="{1602C754-54B2-F741-A597-C297B088DF8A}" type="presOf" srcId="{91AA4FC6-5E3A-324C-B281-441451C4AB06}" destId="{BB7B8ED5-A505-3B40-85FB-3ED16DCF37F5}" srcOrd="0" destOrd="4" presId="urn:microsoft.com/office/officeart/2005/8/layout/hList1"/>
    <dgm:cxn modelId="{566A2756-D314-BC47-B38A-E226C8DE1094}" type="presOf" srcId="{463E5556-0D6E-064C-B856-467D660A7703}" destId="{76323F63-AD63-9A40-BE0C-87A146AD8A55}" srcOrd="0" destOrd="4" presId="urn:microsoft.com/office/officeart/2005/8/layout/hList1"/>
    <dgm:cxn modelId="{3D11C45D-06BD-2740-A4EA-95B78442FC55}" srcId="{300F1FCB-5E19-C84B-A692-B91D671C807E}" destId="{A922EEF3-EA7C-EE4F-95C7-799C2D106CB2}" srcOrd="1" destOrd="0" parTransId="{27D2BF9E-1F4B-9349-AFA0-14F515E50C79}" sibTransId="{A65A95B2-30C2-194B-9E96-6FA35858DA6C}"/>
    <dgm:cxn modelId="{AC14D55D-B63A-3E4C-A4A3-30725B549950}" type="presOf" srcId="{560268A5-6CDD-D044-95CB-C628F3BB3113}" destId="{F7C66011-2182-0242-8E06-4EBABCAD61A8}" srcOrd="0" destOrd="2" presId="urn:microsoft.com/office/officeart/2005/8/layout/hList1"/>
    <dgm:cxn modelId="{2A7D5061-4011-E54F-A327-6D42C19AA6F0}" type="presOf" srcId="{913D915F-0671-D648-A23C-C6738B9353E2}" destId="{BB7B8ED5-A505-3B40-85FB-3ED16DCF37F5}" srcOrd="0" destOrd="3" presId="urn:microsoft.com/office/officeart/2005/8/layout/hList1"/>
    <dgm:cxn modelId="{99A53065-E8C8-6F4D-AEA5-3777519DDB17}" srcId="{1A60A36D-837E-324A-B40C-0CCCAADAD58F}" destId="{129C71F8-E9BE-CF4B-82EB-CBB5FE7BD702}" srcOrd="3" destOrd="0" parTransId="{D52A3150-4F07-574F-B8F0-2258657E17EA}" sibTransId="{9FAD3B1E-CAA1-7244-9733-2ECA322F0CDE}"/>
    <dgm:cxn modelId="{C3E03D65-6C25-2243-AA4E-C5BDDB31EDA3}" srcId="{A922EEF3-EA7C-EE4F-95C7-799C2D106CB2}" destId="{B3FF39DB-FC64-9947-941E-1AE2D1AAE11D}" srcOrd="1" destOrd="0" parTransId="{CD85F520-5B19-C641-BFFC-18AADF9F53A1}" sibTransId="{26578791-8180-1845-BBF7-1E2226848416}"/>
    <dgm:cxn modelId="{17FD5168-54B9-EE49-A0E2-77F96AFD2AD3}" srcId="{1A60A36D-837E-324A-B40C-0CCCAADAD58F}" destId="{463E5556-0D6E-064C-B856-467D660A7703}" srcOrd="4" destOrd="0" parTransId="{DB142196-5473-6D45-8050-25F7D1064766}" sibTransId="{50A97E50-9A45-A74D-A193-37479EBB7D04}"/>
    <dgm:cxn modelId="{B0474A76-594D-9442-AAAB-225AC7A9A88A}" srcId="{C4FA6480-595B-0348-9934-3EAFC56396FA}" destId="{79FF0CE5-FFA1-2849-BCDD-20AA4546BD5A}" srcOrd="4" destOrd="0" parTransId="{B31B341C-D56F-EA4F-AE92-57D14E5BE0C5}" sibTransId="{5FC11B1F-3358-E248-B068-58C7F3034CEC}"/>
    <dgm:cxn modelId="{79DE0C7C-4F54-734E-A0FA-FC8AE7EB10F2}" srcId="{A922EEF3-EA7C-EE4F-95C7-799C2D106CB2}" destId="{D7B746C9-2250-EB49-A072-63B6A4342858}" srcOrd="2" destOrd="0" parTransId="{5722A175-789C-6B43-A032-920704E94C96}" sibTransId="{5D3E4599-072E-9244-99CF-D457F90C187B}"/>
    <dgm:cxn modelId="{1E6BAE7D-12A5-C440-9211-67BD6A6D2A1F}" srcId="{300F1FCB-5E19-C84B-A692-B91D671C807E}" destId="{C4FA6480-595B-0348-9934-3EAFC56396FA}" srcOrd="0" destOrd="0" parTransId="{E5284995-4B13-F144-A473-08DE270D00A7}" sibTransId="{06CDF59D-8905-364A-A3E5-25BB789329A3}"/>
    <dgm:cxn modelId="{32827B7E-0509-8C41-AA95-84C3B2F57EBC}" srcId="{300F1FCB-5E19-C84B-A692-B91D671C807E}" destId="{20D33F12-9CE4-CB4A-A928-9537A8C3E987}" srcOrd="3" destOrd="0" parTransId="{96DC14E9-7391-A340-B780-65C83168DA8D}" sibTransId="{5D389281-DFFA-C845-B50C-F0C8323D29DD}"/>
    <dgm:cxn modelId="{3F873E81-030E-3F47-B467-D200698ACAF4}" srcId="{A922EEF3-EA7C-EE4F-95C7-799C2D106CB2}" destId="{91AA4FC6-5E3A-324C-B281-441451C4AB06}" srcOrd="4" destOrd="0" parTransId="{3143F3A5-593A-ED41-AE13-C32CC0ADAEEF}" sibTransId="{6F9B3AA4-DCD9-FF42-BEFD-E39AD7DAA721}"/>
    <dgm:cxn modelId="{F0269F81-6395-1D49-934C-FE68BB2E26B2}" type="presOf" srcId="{B38D8543-5FA8-BB48-9DBF-4F6EACA31A50}" destId="{F7C66011-2182-0242-8E06-4EBABCAD61A8}" srcOrd="0" destOrd="1" presId="urn:microsoft.com/office/officeart/2005/8/layout/hList1"/>
    <dgm:cxn modelId="{6422AD83-6094-4446-921C-8461663BD629}" type="presOf" srcId="{69879551-0790-E64E-A6F9-19D9AA7FAED8}" destId="{F7C66011-2182-0242-8E06-4EBABCAD61A8}" srcOrd="0" destOrd="4" presId="urn:microsoft.com/office/officeart/2005/8/layout/hList1"/>
    <dgm:cxn modelId="{76E59190-C42C-EA44-AAA5-473CD59DF010}" type="presOf" srcId="{D7B746C9-2250-EB49-A072-63B6A4342858}" destId="{BB7B8ED5-A505-3B40-85FB-3ED16DCF37F5}" srcOrd="0" destOrd="2" presId="urn:microsoft.com/office/officeart/2005/8/layout/hList1"/>
    <dgm:cxn modelId="{6FFE2C91-7C01-6144-8689-03A56A4FD6A2}" srcId="{1A60A36D-837E-324A-B40C-0CCCAADAD58F}" destId="{230D23FF-2DA1-7046-AC93-EA8EE30E8D6B}" srcOrd="0" destOrd="0" parTransId="{CDEB596B-8ADC-AA4C-BF56-03A62EA6C591}" sibTransId="{740D5A14-73DE-384F-9B3C-18ACA3798DC8}"/>
    <dgm:cxn modelId="{9B2A059C-ECD0-184A-82DE-9424450C7308}" type="presOf" srcId="{C4FA6480-595B-0348-9934-3EAFC56396FA}" destId="{5CE415B1-10BB-FD4E-9D67-C8384811310F}" srcOrd="0" destOrd="0" presId="urn:microsoft.com/office/officeart/2005/8/layout/hList1"/>
    <dgm:cxn modelId="{D1B7279D-26C9-8343-ACFB-DD967982A02C}" srcId="{A922EEF3-EA7C-EE4F-95C7-799C2D106CB2}" destId="{D0633336-FDCD-CF4F-843E-C9572944A1F7}" srcOrd="0" destOrd="0" parTransId="{6B4C16BC-E120-A14C-BFA5-65474A456DAD}" sibTransId="{DBD395EA-C403-794E-BA70-9E174CD7108F}"/>
    <dgm:cxn modelId="{468ACD9D-B67D-924A-8FEB-C8B104B8CE85}" srcId="{C4FA6480-595B-0348-9934-3EAFC56396FA}" destId="{B5BCFF35-7EDC-FD41-9613-2B14BBABA2C5}" srcOrd="1" destOrd="0" parTransId="{663AE3B6-F1F9-2A49-9535-28BB1DA15480}" sibTransId="{C2C57D1D-B7C8-AC4A-AA98-3D6529F721F4}"/>
    <dgm:cxn modelId="{577FCF9D-7A5D-114C-AAAE-D008E860A25F}" srcId="{300F1FCB-5E19-C84B-A692-B91D671C807E}" destId="{1A60A36D-837E-324A-B40C-0CCCAADAD58F}" srcOrd="2" destOrd="0" parTransId="{F8A93D03-EC41-8544-B58E-65A62610D7D9}" sibTransId="{98DE40B9-401D-2448-AA80-967EF27A037C}"/>
    <dgm:cxn modelId="{C80D069F-F399-5B44-B172-E7CD05E0069E}" type="presOf" srcId="{20D33F12-9CE4-CB4A-A928-9537A8C3E987}" destId="{BF781E16-564F-3946-90AF-60D253961B61}" srcOrd="0" destOrd="0" presId="urn:microsoft.com/office/officeart/2005/8/layout/hList1"/>
    <dgm:cxn modelId="{EEF1C8A7-D7A7-354A-B37E-C003EF9848DC}" type="presOf" srcId="{B3FF39DB-FC64-9947-941E-1AE2D1AAE11D}" destId="{BB7B8ED5-A505-3B40-85FB-3ED16DCF37F5}" srcOrd="0" destOrd="1" presId="urn:microsoft.com/office/officeart/2005/8/layout/hList1"/>
    <dgm:cxn modelId="{6A9141AC-7D20-8F44-8B5D-E72CDEBD2714}" type="presOf" srcId="{129C71F8-E9BE-CF4B-82EB-CBB5FE7BD702}" destId="{76323F63-AD63-9A40-BE0C-87A146AD8A55}" srcOrd="0" destOrd="3" presId="urn:microsoft.com/office/officeart/2005/8/layout/hList1"/>
    <dgm:cxn modelId="{58A486C2-6465-654C-B582-78F1FBCF5447}" srcId="{20D33F12-9CE4-CB4A-A928-9537A8C3E987}" destId="{560268A5-6CDD-D044-95CB-C628F3BB3113}" srcOrd="2" destOrd="0" parTransId="{601EDCAC-4D27-7349-8A54-79558AA19C3A}" sibTransId="{8CACCEB5-F7B2-594B-AEA5-CE40E22918C3}"/>
    <dgm:cxn modelId="{4CF463C9-9358-2944-AAB3-731CC1890DA0}" type="presOf" srcId="{D18E9C85-C0E9-1047-A872-F1F3969AE724}" destId="{F7C66011-2182-0242-8E06-4EBABCAD61A8}" srcOrd="0" destOrd="3" presId="urn:microsoft.com/office/officeart/2005/8/layout/hList1"/>
    <dgm:cxn modelId="{97D79ED2-B03B-134D-885E-11C23CEBFF5E}" type="presOf" srcId="{9FBAB801-F3CA-EE47-A63F-1035C2768E06}" destId="{F7C66011-2182-0242-8E06-4EBABCAD61A8}" srcOrd="0" destOrd="0" presId="urn:microsoft.com/office/officeart/2005/8/layout/hList1"/>
    <dgm:cxn modelId="{DE0329D5-95FA-F545-A532-A51856B6B054}" type="presOf" srcId="{230D23FF-2DA1-7046-AC93-EA8EE30E8D6B}" destId="{76323F63-AD63-9A40-BE0C-87A146AD8A55}" srcOrd="0" destOrd="0" presId="urn:microsoft.com/office/officeart/2005/8/layout/hList1"/>
    <dgm:cxn modelId="{0E9D78D5-2043-124F-88F3-410F83F047D5}" type="presOf" srcId="{54FA8D8C-9606-5F4E-8297-A8A1F9D19827}" destId="{6BA0DB44-9A4E-0A43-9B59-CA4CA718C0DB}" srcOrd="0" destOrd="2" presId="urn:microsoft.com/office/officeart/2005/8/layout/hList1"/>
    <dgm:cxn modelId="{7B34E2D9-65BB-3B47-933A-C5FBD025CD7E}" srcId="{20D33F12-9CE4-CB4A-A928-9537A8C3E987}" destId="{D18E9C85-C0E9-1047-A872-F1F3969AE724}" srcOrd="3" destOrd="0" parTransId="{D46AD5BF-418B-654F-B9CD-E564E0F0793D}" sibTransId="{B53D3065-C8F7-E441-95BB-4BF1C2E56D2F}"/>
    <dgm:cxn modelId="{0F21CBDB-59A1-A644-B068-8C59BD25F23A}" srcId="{20D33F12-9CE4-CB4A-A928-9537A8C3E987}" destId="{B38D8543-5FA8-BB48-9DBF-4F6EACA31A50}" srcOrd="1" destOrd="0" parTransId="{488EF735-AA0A-624F-A9CD-7B9CF8F832F8}" sibTransId="{090B7569-4090-4649-957E-82285622880E}"/>
    <dgm:cxn modelId="{3FDFD6E6-517C-444A-997D-782786CD191B}" type="presOf" srcId="{EC138874-A38E-0B48-9083-8E6BEEC6E117}" destId="{76323F63-AD63-9A40-BE0C-87A146AD8A55}" srcOrd="0" destOrd="1" presId="urn:microsoft.com/office/officeart/2005/8/layout/hList1"/>
    <dgm:cxn modelId="{0B9BC4E7-1F35-7449-BE00-5F1B92A1B797}" type="presOf" srcId="{B5BCFF35-7EDC-FD41-9613-2B14BBABA2C5}" destId="{6BA0DB44-9A4E-0A43-9B59-CA4CA718C0DB}" srcOrd="0" destOrd="1" presId="urn:microsoft.com/office/officeart/2005/8/layout/hList1"/>
    <dgm:cxn modelId="{CE65B5F0-23FA-C04A-9333-7DA5CDD3FA1C}" srcId="{20D33F12-9CE4-CB4A-A928-9537A8C3E987}" destId="{9FBAB801-F3CA-EE47-A63F-1035C2768E06}" srcOrd="0" destOrd="0" parTransId="{AED4D6B2-30E8-C34E-A216-6BAC20B96A1A}" sibTransId="{F98D97C4-0FF4-5148-BAB1-0728A6AAD4D2}"/>
    <dgm:cxn modelId="{A98C50F3-3CA2-7447-BDAB-200CD1E516A6}" type="presOf" srcId="{D0633336-FDCD-CF4F-843E-C9572944A1F7}" destId="{BB7B8ED5-A505-3B40-85FB-3ED16DCF37F5}" srcOrd="0" destOrd="0" presId="urn:microsoft.com/office/officeart/2005/8/layout/hList1"/>
    <dgm:cxn modelId="{033097FB-A9D5-F344-9F66-B6000BAEF968}" srcId="{1A60A36D-837E-324A-B40C-0CCCAADAD58F}" destId="{0FA3F053-18A9-314F-B7EA-86B8BE3A49C7}" srcOrd="2" destOrd="0" parTransId="{6AD7E220-5E00-D14C-99B4-C840C34D2A74}" sibTransId="{19369CDB-7B6C-3D46-B9D2-518A8BF412CD}"/>
    <dgm:cxn modelId="{C7FB1DFD-E6D3-9E4C-9E6B-DBEC2E71D4B1}" type="presOf" srcId="{300F1FCB-5E19-C84B-A692-B91D671C807E}" destId="{81BC1E31-8B56-0D4D-BAB2-28DECCA97856}" srcOrd="0" destOrd="0" presId="urn:microsoft.com/office/officeart/2005/8/layout/hList1"/>
    <dgm:cxn modelId="{43A4B0F8-B558-3F43-B2A5-DDA830CA92AE}" type="presParOf" srcId="{81BC1E31-8B56-0D4D-BAB2-28DECCA97856}" destId="{336CB771-E982-7444-B818-4CC46C8F394C}" srcOrd="0" destOrd="0" presId="urn:microsoft.com/office/officeart/2005/8/layout/hList1"/>
    <dgm:cxn modelId="{1E18DE06-DA13-994E-9DDC-800B272CB24B}" type="presParOf" srcId="{336CB771-E982-7444-B818-4CC46C8F394C}" destId="{5CE415B1-10BB-FD4E-9D67-C8384811310F}" srcOrd="0" destOrd="0" presId="urn:microsoft.com/office/officeart/2005/8/layout/hList1"/>
    <dgm:cxn modelId="{4A0059C9-C833-7447-8ACE-6B83049D9BC5}" type="presParOf" srcId="{336CB771-E982-7444-B818-4CC46C8F394C}" destId="{6BA0DB44-9A4E-0A43-9B59-CA4CA718C0DB}" srcOrd="1" destOrd="0" presId="urn:microsoft.com/office/officeart/2005/8/layout/hList1"/>
    <dgm:cxn modelId="{00070961-4A92-BD47-917F-C3F96AC165BE}" type="presParOf" srcId="{81BC1E31-8B56-0D4D-BAB2-28DECCA97856}" destId="{1F449C66-58AF-8D43-86BB-C9355CEDE1F3}" srcOrd="1" destOrd="0" presId="urn:microsoft.com/office/officeart/2005/8/layout/hList1"/>
    <dgm:cxn modelId="{007236E6-1D6A-9640-A4AC-2A142FCBCD71}" type="presParOf" srcId="{81BC1E31-8B56-0D4D-BAB2-28DECCA97856}" destId="{4FD114F2-5B0E-D240-A8F2-68DA652FF55E}" srcOrd="2" destOrd="0" presId="urn:microsoft.com/office/officeart/2005/8/layout/hList1"/>
    <dgm:cxn modelId="{352A7718-F693-3C4B-984C-42C98CB35285}" type="presParOf" srcId="{4FD114F2-5B0E-D240-A8F2-68DA652FF55E}" destId="{83C53966-9EC8-124D-AD49-082D53BA31A3}" srcOrd="0" destOrd="0" presId="urn:microsoft.com/office/officeart/2005/8/layout/hList1"/>
    <dgm:cxn modelId="{FF543820-29AA-CE41-BF31-47DD4921DA2D}" type="presParOf" srcId="{4FD114F2-5B0E-D240-A8F2-68DA652FF55E}" destId="{BB7B8ED5-A505-3B40-85FB-3ED16DCF37F5}" srcOrd="1" destOrd="0" presId="urn:microsoft.com/office/officeart/2005/8/layout/hList1"/>
    <dgm:cxn modelId="{57E78E4A-4F4D-8243-B9DC-41EA2F501DE2}" type="presParOf" srcId="{81BC1E31-8B56-0D4D-BAB2-28DECCA97856}" destId="{4688726A-B192-584E-B9E5-C70BFBC5231C}" srcOrd="3" destOrd="0" presId="urn:microsoft.com/office/officeart/2005/8/layout/hList1"/>
    <dgm:cxn modelId="{445EB094-654C-0941-9A1D-85002E89E84A}" type="presParOf" srcId="{81BC1E31-8B56-0D4D-BAB2-28DECCA97856}" destId="{D816E5A6-28A3-F048-90E9-02F1FA55B209}" srcOrd="4" destOrd="0" presId="urn:microsoft.com/office/officeart/2005/8/layout/hList1"/>
    <dgm:cxn modelId="{DAF43652-2954-7A47-969D-242649010FEF}" type="presParOf" srcId="{D816E5A6-28A3-F048-90E9-02F1FA55B209}" destId="{7DCF6C29-FCBE-0F4B-98F9-8959EC5C4C30}" srcOrd="0" destOrd="0" presId="urn:microsoft.com/office/officeart/2005/8/layout/hList1"/>
    <dgm:cxn modelId="{BF10BD09-47B4-A244-9C71-73B6EFA0C335}" type="presParOf" srcId="{D816E5A6-28A3-F048-90E9-02F1FA55B209}" destId="{76323F63-AD63-9A40-BE0C-87A146AD8A55}" srcOrd="1" destOrd="0" presId="urn:microsoft.com/office/officeart/2005/8/layout/hList1"/>
    <dgm:cxn modelId="{43211F37-6A2C-794D-86A2-92E92B875299}" type="presParOf" srcId="{81BC1E31-8B56-0D4D-BAB2-28DECCA97856}" destId="{C9392029-354A-2041-9E08-3B0F8A0108E2}" srcOrd="5" destOrd="0" presId="urn:microsoft.com/office/officeart/2005/8/layout/hList1"/>
    <dgm:cxn modelId="{928FBE62-46AC-4847-80D4-314BBCBFACFB}" type="presParOf" srcId="{81BC1E31-8B56-0D4D-BAB2-28DECCA97856}" destId="{2AE6A3C8-5BB4-BB45-A195-F1E33E6BD21C}" srcOrd="6" destOrd="0" presId="urn:microsoft.com/office/officeart/2005/8/layout/hList1"/>
    <dgm:cxn modelId="{35248989-F2BC-DF4C-BFB3-7D0A4951C2D0}" type="presParOf" srcId="{2AE6A3C8-5BB4-BB45-A195-F1E33E6BD21C}" destId="{BF781E16-564F-3946-90AF-60D253961B61}" srcOrd="0" destOrd="0" presId="urn:microsoft.com/office/officeart/2005/8/layout/hList1"/>
    <dgm:cxn modelId="{F65E4221-E804-244E-A8D9-1036E096CFDB}" type="presParOf" srcId="{2AE6A3C8-5BB4-BB45-A195-F1E33E6BD21C}" destId="{F7C66011-2182-0242-8E06-4EBABCAD61A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BA4EF-3C46-49EC-9467-7DB11AD99409}">
      <dsp:nvSpPr>
        <dsp:cNvPr id="0" name=""/>
        <dsp:cNvSpPr/>
      </dsp:nvSpPr>
      <dsp:spPr>
        <a:xfrm>
          <a:off x="2997" y="1251780"/>
          <a:ext cx="3007047" cy="300704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488" tIns="31750" rIns="165488"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Change Dosage or Time</a:t>
          </a:r>
        </a:p>
      </dsp:txBody>
      <dsp:txXfrm>
        <a:off x="443369" y="1692152"/>
        <a:ext cx="2126303" cy="2126303"/>
      </dsp:txXfrm>
    </dsp:sp>
    <dsp:sp modelId="{DF94FEE5-6127-4523-AFF5-FD5E8D6481E4}">
      <dsp:nvSpPr>
        <dsp:cNvPr id="0" name=""/>
        <dsp:cNvSpPr/>
      </dsp:nvSpPr>
      <dsp:spPr>
        <a:xfrm>
          <a:off x="2408634" y="1251780"/>
          <a:ext cx="3007047" cy="3007047"/>
        </a:xfrm>
        <a:prstGeom prst="ellipse">
          <a:avLst/>
        </a:prstGeom>
        <a:solidFill>
          <a:schemeClr val="accent4">
            <a:alpha val="50000"/>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488" tIns="31750" rIns="165488"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Change the Learning Environment to Promote Attention and Engagement</a:t>
          </a:r>
        </a:p>
      </dsp:txBody>
      <dsp:txXfrm>
        <a:off x="2849006" y="1692152"/>
        <a:ext cx="2126303" cy="2126303"/>
      </dsp:txXfrm>
    </dsp:sp>
    <dsp:sp modelId="{DB608E0E-55BB-4F28-8D26-FF5689F6849C}">
      <dsp:nvSpPr>
        <dsp:cNvPr id="0" name=""/>
        <dsp:cNvSpPr/>
      </dsp:nvSpPr>
      <dsp:spPr>
        <a:xfrm>
          <a:off x="4937032" y="1313154"/>
          <a:ext cx="3007047" cy="3007047"/>
        </a:xfrm>
        <a:prstGeom prst="ellipse">
          <a:avLst/>
        </a:prstGeom>
        <a:solidFill>
          <a:schemeClr val="accent4">
            <a:alpha val="50000"/>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488" tIns="31750" rIns="165488"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Combine Cognitive Processing Strategies with Academic Learning</a:t>
          </a:r>
        </a:p>
      </dsp:txBody>
      <dsp:txXfrm>
        <a:off x="5377404" y="1753526"/>
        <a:ext cx="2126303" cy="2126303"/>
      </dsp:txXfrm>
    </dsp:sp>
    <dsp:sp modelId="{24C803E8-95BE-4928-8CC8-23F854845D30}">
      <dsp:nvSpPr>
        <dsp:cNvPr id="0" name=""/>
        <dsp:cNvSpPr/>
      </dsp:nvSpPr>
      <dsp:spPr>
        <a:xfrm>
          <a:off x="7219910" y="1251780"/>
          <a:ext cx="3007047" cy="3007047"/>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488" tIns="31750" rIns="165488"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Modify Delivery of Instruction </a:t>
          </a:r>
        </a:p>
      </dsp:txBody>
      <dsp:txXfrm>
        <a:off x="7660282" y="1692152"/>
        <a:ext cx="2126303" cy="21263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415B1-10BB-FD4E-9D67-C8384811310F}">
      <dsp:nvSpPr>
        <dsp:cNvPr id="0" name=""/>
        <dsp:cNvSpPr/>
      </dsp:nvSpPr>
      <dsp:spPr>
        <a:xfrm>
          <a:off x="3953" y="695876"/>
          <a:ext cx="2377306" cy="950922"/>
        </a:xfrm>
        <a:prstGeom prst="rect">
          <a:avLst/>
        </a:prstGeom>
        <a:solidFill>
          <a:schemeClr val="accent1"/>
        </a:soli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mn-lt"/>
              <a:cs typeface="Calibri" panose="020F0502020204030204" pitchFamily="34" charset="0"/>
            </a:rPr>
            <a:t>Word Reading</a:t>
          </a:r>
        </a:p>
      </dsp:txBody>
      <dsp:txXfrm>
        <a:off x="3953" y="695876"/>
        <a:ext cx="2377306" cy="950922"/>
      </dsp:txXfrm>
    </dsp:sp>
    <dsp:sp modelId="{6BA0DB44-9A4E-0A43-9B59-CA4CA718C0DB}">
      <dsp:nvSpPr>
        <dsp:cNvPr id="0" name=""/>
        <dsp:cNvSpPr/>
      </dsp:nvSpPr>
      <dsp:spPr>
        <a:xfrm>
          <a:off x="3953" y="1646798"/>
          <a:ext cx="2377306" cy="285480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777875">
            <a:lnSpc>
              <a:spcPct val="100000"/>
            </a:lnSpc>
            <a:spcBef>
              <a:spcPct val="0"/>
            </a:spcBef>
            <a:spcAft>
              <a:spcPts val="234"/>
            </a:spcAft>
            <a:buChar char="•"/>
          </a:pPr>
          <a:r>
            <a:rPr lang="en-US" sz="1750" b="0" i="0" kern="1200" dirty="0">
              <a:latin typeface="+mn-lt"/>
              <a:cs typeface="Calibri" panose="020F0502020204030204" pitchFamily="34" charset="0"/>
            </a:rPr>
            <a:t>Same</a:t>
          </a:r>
          <a:endParaRPr lang="en-US" sz="1750" b="0" i="0" kern="1200" dirty="0">
            <a:latin typeface="+mn-lt"/>
            <a:cs typeface="Gill Sans" panose="020B0502020104020203" pitchFamily="34" charset="-79"/>
          </a:endParaRPr>
        </a:p>
      </dsp:txBody>
      <dsp:txXfrm>
        <a:off x="3953" y="1646798"/>
        <a:ext cx="2377306" cy="2854800"/>
      </dsp:txXfrm>
    </dsp:sp>
    <dsp:sp modelId="{83C53966-9EC8-124D-AD49-082D53BA31A3}">
      <dsp:nvSpPr>
        <dsp:cNvPr id="0" name=""/>
        <dsp:cNvSpPr/>
      </dsp:nvSpPr>
      <dsp:spPr>
        <a:xfrm>
          <a:off x="2714082" y="695876"/>
          <a:ext cx="2377306" cy="950922"/>
        </a:xfrm>
        <a:prstGeom prst="rect">
          <a:avLst/>
        </a:prstGeom>
        <a:solidFill>
          <a:schemeClr val="accent1"/>
        </a:soli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mn-lt"/>
              <a:cs typeface="Calibri" panose="020F0502020204030204" pitchFamily="34" charset="0"/>
            </a:rPr>
            <a:t>Fluency With Text</a:t>
          </a:r>
        </a:p>
      </dsp:txBody>
      <dsp:txXfrm>
        <a:off x="2714082" y="695876"/>
        <a:ext cx="2377306" cy="950922"/>
      </dsp:txXfrm>
    </dsp:sp>
    <dsp:sp modelId="{BB7B8ED5-A505-3B40-85FB-3ED16DCF37F5}">
      <dsp:nvSpPr>
        <dsp:cNvPr id="0" name=""/>
        <dsp:cNvSpPr/>
      </dsp:nvSpPr>
      <dsp:spPr>
        <a:xfrm>
          <a:off x="2714082" y="1646798"/>
          <a:ext cx="2377306" cy="285480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7938" lvl="1" indent="0" algn="l" defTabSz="777875">
            <a:lnSpc>
              <a:spcPct val="90000"/>
            </a:lnSpc>
            <a:spcBef>
              <a:spcPct val="0"/>
            </a:spcBef>
            <a:spcAft>
              <a:spcPct val="15000"/>
            </a:spcAft>
            <a:buFont typeface="Arial" panose="020B0604020202020204" pitchFamily="34" charset="0"/>
            <a:buChar char="•"/>
            <a:tabLst/>
          </a:pPr>
          <a:r>
            <a:rPr lang="en-US" sz="1750" b="0" i="0" kern="1200" dirty="0">
              <a:latin typeface="+mn-lt"/>
              <a:cs typeface="Calibri" panose="020F0502020204030204" pitchFamily="34" charset="0"/>
            </a:rPr>
            <a:t>Same</a:t>
          </a:r>
        </a:p>
      </dsp:txBody>
      <dsp:txXfrm>
        <a:off x="2714082" y="1646798"/>
        <a:ext cx="2377306" cy="2854800"/>
      </dsp:txXfrm>
    </dsp:sp>
    <dsp:sp modelId="{7DCF6C29-FCBE-0F4B-98F9-8959EC5C4C30}">
      <dsp:nvSpPr>
        <dsp:cNvPr id="0" name=""/>
        <dsp:cNvSpPr/>
      </dsp:nvSpPr>
      <dsp:spPr>
        <a:xfrm>
          <a:off x="5424211" y="695876"/>
          <a:ext cx="2377306" cy="950922"/>
        </a:xfrm>
        <a:prstGeom prst="rect">
          <a:avLst/>
        </a:prstGeom>
        <a:solidFill>
          <a:schemeClr val="accent1"/>
        </a:soli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mn-lt"/>
              <a:cs typeface="Calibri" panose="020F0502020204030204" pitchFamily="34" charset="0"/>
            </a:rPr>
            <a:t>Stretch Text</a:t>
          </a:r>
        </a:p>
      </dsp:txBody>
      <dsp:txXfrm>
        <a:off x="5424211" y="695876"/>
        <a:ext cx="2377306" cy="950922"/>
      </dsp:txXfrm>
    </dsp:sp>
    <dsp:sp modelId="{76323F63-AD63-9A40-BE0C-87A146AD8A55}">
      <dsp:nvSpPr>
        <dsp:cNvPr id="0" name=""/>
        <dsp:cNvSpPr/>
      </dsp:nvSpPr>
      <dsp:spPr>
        <a:xfrm>
          <a:off x="5424211" y="1646798"/>
          <a:ext cx="2377306" cy="285480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234950" lvl="1" indent="-177800" algn="l" defTabSz="777875">
            <a:lnSpc>
              <a:spcPct val="90000"/>
            </a:lnSpc>
            <a:spcBef>
              <a:spcPct val="0"/>
            </a:spcBef>
            <a:spcAft>
              <a:spcPct val="15000"/>
            </a:spcAft>
            <a:buChar char="•"/>
            <a:tabLst/>
          </a:pPr>
          <a:r>
            <a:rPr lang="en-US" sz="1750" b="0" i="0" kern="1200" dirty="0">
              <a:latin typeface="+mn-lt"/>
              <a:cs typeface="Calibri" panose="020F0502020204030204" pitchFamily="34" charset="0"/>
            </a:rPr>
            <a:t>Same</a:t>
          </a:r>
        </a:p>
        <a:p>
          <a:pPr marL="234950" lvl="1" indent="-177800" algn="l" defTabSz="777875">
            <a:lnSpc>
              <a:spcPct val="90000"/>
            </a:lnSpc>
            <a:spcBef>
              <a:spcPct val="0"/>
            </a:spcBef>
            <a:spcAft>
              <a:spcPct val="15000"/>
            </a:spcAft>
            <a:buChar char="•"/>
            <a:tabLst/>
          </a:pPr>
          <a:endParaRPr lang="en-US" sz="1750" b="0" i="0" kern="1200" dirty="0">
            <a:solidFill>
              <a:schemeClr val="bg1"/>
            </a:solidFill>
            <a:latin typeface="+mn-lt"/>
            <a:cs typeface="Calibri" panose="020F0502020204030204" pitchFamily="34" charset="0"/>
          </a:endParaRPr>
        </a:p>
        <a:p>
          <a:pPr marL="234950" lvl="1" indent="-177800" algn="l" defTabSz="777875">
            <a:lnSpc>
              <a:spcPct val="90000"/>
            </a:lnSpc>
            <a:spcBef>
              <a:spcPct val="0"/>
            </a:spcBef>
            <a:spcAft>
              <a:spcPct val="15000"/>
            </a:spcAft>
            <a:buChar char="•"/>
            <a:tabLst/>
          </a:pPr>
          <a:endParaRPr lang="en-US" sz="1750" b="0" i="0" kern="1200" dirty="0">
            <a:solidFill>
              <a:schemeClr val="bg1"/>
            </a:solidFill>
            <a:latin typeface="+mn-lt"/>
            <a:cs typeface="Calibri" panose="020F0502020204030204" pitchFamily="34" charset="0"/>
          </a:endParaRPr>
        </a:p>
      </dsp:txBody>
      <dsp:txXfrm>
        <a:off x="5424211" y="1646798"/>
        <a:ext cx="2377306" cy="2854800"/>
      </dsp:txXfrm>
    </dsp:sp>
    <dsp:sp modelId="{BF781E16-564F-3946-90AF-60D253961B61}">
      <dsp:nvSpPr>
        <dsp:cNvPr id="0" name=""/>
        <dsp:cNvSpPr/>
      </dsp:nvSpPr>
      <dsp:spPr>
        <a:xfrm>
          <a:off x="8134340" y="695876"/>
          <a:ext cx="2377306" cy="950922"/>
        </a:xfrm>
        <a:prstGeom prst="rect">
          <a:avLst/>
        </a:prstGeom>
        <a:solidFill>
          <a:srgbClr val="188C1C"/>
        </a:soli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i="0" kern="1200" dirty="0">
              <a:latin typeface="+mn-lt"/>
              <a:cs typeface="Calibri" panose="020F0502020204030204" pitchFamily="34" charset="0"/>
            </a:rPr>
            <a:t>Math</a:t>
          </a:r>
        </a:p>
      </dsp:txBody>
      <dsp:txXfrm>
        <a:off x="8134340" y="695876"/>
        <a:ext cx="2377306" cy="950922"/>
      </dsp:txXfrm>
    </dsp:sp>
    <dsp:sp modelId="{F7C66011-2182-0242-8E06-4EBABCAD61A8}">
      <dsp:nvSpPr>
        <dsp:cNvPr id="0" name=""/>
        <dsp:cNvSpPr/>
      </dsp:nvSpPr>
      <dsp:spPr>
        <a:xfrm>
          <a:off x="8134340" y="1646798"/>
          <a:ext cx="2377306" cy="285480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777875">
            <a:lnSpc>
              <a:spcPct val="90000"/>
            </a:lnSpc>
            <a:spcBef>
              <a:spcPct val="0"/>
            </a:spcBef>
            <a:spcAft>
              <a:spcPct val="15000"/>
            </a:spcAft>
            <a:buFont typeface="Arial" panose="020B0604020202020204" pitchFamily="34" charset="0"/>
            <a:buChar char="•"/>
          </a:pPr>
          <a:r>
            <a:rPr lang="en-US" sz="1750" b="0" i="0" kern="1200" dirty="0">
              <a:latin typeface="+mn-lt"/>
              <a:cs typeface="Gill Sans" panose="020B0502020104020203" pitchFamily="34" charset="-79"/>
            </a:rPr>
            <a:t>Math Computation</a:t>
          </a:r>
        </a:p>
        <a:p>
          <a:pPr marL="171450" lvl="1" indent="-171450" algn="l" defTabSz="777875">
            <a:lnSpc>
              <a:spcPct val="90000"/>
            </a:lnSpc>
            <a:spcBef>
              <a:spcPct val="0"/>
            </a:spcBef>
            <a:spcAft>
              <a:spcPct val="15000"/>
            </a:spcAft>
            <a:buFont typeface="Arial" panose="020B0604020202020204" pitchFamily="34" charset="0"/>
            <a:buChar char="•"/>
          </a:pPr>
          <a:endParaRPr lang="en-US" sz="1750" b="0" i="0" kern="1200" dirty="0">
            <a:latin typeface="+mn-lt"/>
            <a:cs typeface="Gill Sans" panose="020B0502020104020203" pitchFamily="34" charset="-79"/>
          </a:endParaRPr>
        </a:p>
        <a:p>
          <a:pPr marL="171450" lvl="1" indent="-171450" algn="l" defTabSz="777875">
            <a:lnSpc>
              <a:spcPct val="90000"/>
            </a:lnSpc>
            <a:spcBef>
              <a:spcPct val="0"/>
            </a:spcBef>
            <a:spcAft>
              <a:spcPct val="15000"/>
            </a:spcAft>
            <a:buFont typeface="Arial" panose="020B0604020202020204" pitchFamily="34" charset="0"/>
            <a:buChar char="•"/>
          </a:pPr>
          <a:r>
            <a:rPr lang="en-US" sz="1750" b="0" i="0" kern="1200" dirty="0">
              <a:latin typeface="+mn-lt"/>
              <a:cs typeface="Gill Sans" panose="020B0502020104020203" pitchFamily="34" charset="-79"/>
            </a:rPr>
            <a:t>Time allocated to math  matched the time spent on anxiety management </a:t>
          </a:r>
        </a:p>
        <a:p>
          <a:pPr marL="171450" lvl="1" indent="-171450" algn="l" defTabSz="777875">
            <a:lnSpc>
              <a:spcPct val="90000"/>
            </a:lnSpc>
            <a:spcBef>
              <a:spcPct val="0"/>
            </a:spcBef>
            <a:spcAft>
              <a:spcPct val="15000"/>
            </a:spcAft>
            <a:buFont typeface="Arial" panose="020B0604020202020204" pitchFamily="34" charset="0"/>
            <a:buChar char="•"/>
          </a:pPr>
          <a:endParaRPr lang="en-US" sz="1750" b="0" i="0" kern="1200" dirty="0">
            <a:latin typeface="+mn-lt"/>
            <a:cs typeface="Gill Sans" panose="020B0502020104020203" pitchFamily="34" charset="-79"/>
          </a:endParaRPr>
        </a:p>
        <a:p>
          <a:pPr marL="171450" lvl="1" indent="-171450" algn="l" defTabSz="777875">
            <a:lnSpc>
              <a:spcPct val="90000"/>
            </a:lnSpc>
            <a:spcBef>
              <a:spcPct val="0"/>
            </a:spcBef>
            <a:spcAft>
              <a:spcPct val="15000"/>
            </a:spcAft>
            <a:buFont typeface="Arial" panose="020B0604020202020204" pitchFamily="34" charset="0"/>
            <a:buChar char="•"/>
          </a:pPr>
          <a:endParaRPr lang="en-US" sz="1750" b="0" i="0" kern="1200" dirty="0">
            <a:latin typeface="+mn-lt"/>
            <a:cs typeface="Gill Sans" panose="020B0502020104020203" pitchFamily="34" charset="-79"/>
          </a:endParaRPr>
        </a:p>
      </dsp:txBody>
      <dsp:txXfrm>
        <a:off x="8134340" y="1646798"/>
        <a:ext cx="2377306"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2390C-EE45-1F40-A6B6-0B9BF0CE6B59}">
      <dsp:nvSpPr>
        <dsp:cNvPr id="0" name=""/>
        <dsp:cNvSpPr/>
      </dsp:nvSpPr>
      <dsp:spPr>
        <a:xfrm>
          <a:off x="3047439" y="1773555"/>
          <a:ext cx="1520190" cy="15201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Non-aligned Intervention</a:t>
          </a:r>
        </a:p>
      </dsp:txBody>
      <dsp:txXfrm>
        <a:off x="3121649" y="1847765"/>
        <a:ext cx="1371770" cy="1371770"/>
      </dsp:txXfrm>
    </dsp:sp>
    <dsp:sp modelId="{4B674AF7-C6D6-BA46-A007-DC83950EF266}">
      <dsp:nvSpPr>
        <dsp:cNvPr id="0" name=""/>
        <dsp:cNvSpPr/>
      </dsp:nvSpPr>
      <dsp:spPr>
        <a:xfrm rot="16200000">
          <a:off x="3430237" y="1396258"/>
          <a:ext cx="754592" cy="0"/>
        </a:xfrm>
        <a:custGeom>
          <a:avLst/>
          <a:gdLst/>
          <a:ahLst/>
          <a:cxnLst/>
          <a:rect l="0" t="0" r="0" b="0"/>
          <a:pathLst>
            <a:path>
              <a:moveTo>
                <a:pt x="0" y="0"/>
              </a:moveTo>
              <a:lnTo>
                <a:pt x="7545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0EA265-BBAC-F947-8815-7E7048933D00}">
      <dsp:nvSpPr>
        <dsp:cNvPr id="0" name=""/>
        <dsp:cNvSpPr/>
      </dsp:nvSpPr>
      <dsp:spPr>
        <a:xfrm>
          <a:off x="3298270" y="435"/>
          <a:ext cx="1018527" cy="10185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Content</a:t>
          </a:r>
        </a:p>
      </dsp:txBody>
      <dsp:txXfrm>
        <a:off x="3347990" y="50155"/>
        <a:ext cx="919087" cy="919087"/>
      </dsp:txXfrm>
    </dsp:sp>
    <dsp:sp modelId="{B170C945-A1DF-DA4A-8DB5-8F13F5965249}">
      <dsp:nvSpPr>
        <dsp:cNvPr id="0" name=""/>
        <dsp:cNvSpPr/>
      </dsp:nvSpPr>
      <dsp:spPr>
        <a:xfrm>
          <a:off x="4567629" y="2533650"/>
          <a:ext cx="754592" cy="0"/>
        </a:xfrm>
        <a:custGeom>
          <a:avLst/>
          <a:gdLst/>
          <a:ahLst/>
          <a:cxnLst/>
          <a:rect l="0" t="0" r="0" b="0"/>
          <a:pathLst>
            <a:path>
              <a:moveTo>
                <a:pt x="0" y="0"/>
              </a:moveTo>
              <a:lnTo>
                <a:pt x="7545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F0C168-0ED4-AD45-8CBE-5DBAEC7FF7A7}">
      <dsp:nvSpPr>
        <dsp:cNvPr id="0" name=""/>
        <dsp:cNvSpPr/>
      </dsp:nvSpPr>
      <dsp:spPr>
        <a:xfrm>
          <a:off x="5322221" y="2024386"/>
          <a:ext cx="1018527" cy="10185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t>Skills</a:t>
          </a:r>
        </a:p>
      </dsp:txBody>
      <dsp:txXfrm>
        <a:off x="5371941" y="2074106"/>
        <a:ext cx="919087" cy="919087"/>
      </dsp:txXfrm>
    </dsp:sp>
    <dsp:sp modelId="{7D3A07A9-BA34-1E4B-86F5-999E236BFDD7}">
      <dsp:nvSpPr>
        <dsp:cNvPr id="0" name=""/>
        <dsp:cNvSpPr/>
      </dsp:nvSpPr>
      <dsp:spPr>
        <a:xfrm rot="5400000">
          <a:off x="3430237" y="3671041"/>
          <a:ext cx="754592" cy="0"/>
        </a:xfrm>
        <a:custGeom>
          <a:avLst/>
          <a:gdLst/>
          <a:ahLst/>
          <a:cxnLst/>
          <a:rect l="0" t="0" r="0" b="0"/>
          <a:pathLst>
            <a:path>
              <a:moveTo>
                <a:pt x="0" y="0"/>
              </a:moveTo>
              <a:lnTo>
                <a:pt x="7545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CF6D0-7295-A445-91EB-FF3F32486F12}">
      <dsp:nvSpPr>
        <dsp:cNvPr id="0" name=""/>
        <dsp:cNvSpPr/>
      </dsp:nvSpPr>
      <dsp:spPr>
        <a:xfrm>
          <a:off x="3298270" y="4048337"/>
          <a:ext cx="1018527" cy="10185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a:t>Teacher</a:t>
          </a:r>
        </a:p>
      </dsp:txBody>
      <dsp:txXfrm>
        <a:off x="3347990" y="4098057"/>
        <a:ext cx="919087" cy="919087"/>
      </dsp:txXfrm>
    </dsp:sp>
    <dsp:sp modelId="{60D657FD-452C-3F40-A3F5-416B6874A43F}">
      <dsp:nvSpPr>
        <dsp:cNvPr id="0" name=""/>
        <dsp:cNvSpPr/>
      </dsp:nvSpPr>
      <dsp:spPr>
        <a:xfrm rot="10800000">
          <a:off x="2292846" y="2533650"/>
          <a:ext cx="754592" cy="0"/>
        </a:xfrm>
        <a:custGeom>
          <a:avLst/>
          <a:gdLst/>
          <a:ahLst/>
          <a:cxnLst/>
          <a:rect l="0" t="0" r="0" b="0"/>
          <a:pathLst>
            <a:path>
              <a:moveTo>
                <a:pt x="0" y="0"/>
              </a:moveTo>
              <a:lnTo>
                <a:pt x="7545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867067-CA71-354E-8D35-6A571AA464C2}">
      <dsp:nvSpPr>
        <dsp:cNvPr id="0" name=""/>
        <dsp:cNvSpPr/>
      </dsp:nvSpPr>
      <dsp:spPr>
        <a:xfrm>
          <a:off x="1274319" y="2024386"/>
          <a:ext cx="1018527" cy="10185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dirty="0"/>
            <a:t>Language</a:t>
          </a:r>
        </a:p>
      </dsp:txBody>
      <dsp:txXfrm>
        <a:off x="1324039" y="2074106"/>
        <a:ext cx="919087" cy="919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97F1C-3215-DB4E-A0C9-7D236A123FE9}">
      <dsp:nvSpPr>
        <dsp:cNvPr id="0" name=""/>
        <dsp:cNvSpPr/>
      </dsp:nvSpPr>
      <dsp:spPr>
        <a:xfrm>
          <a:off x="0" y="3825078"/>
          <a:ext cx="10884876" cy="8368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Aligned instruction may provide a more cohesive and integrated instructional model that could maximize intensity of instruction</a:t>
          </a:r>
          <a:endParaRPr lang="en-US" sz="2000" kern="1200" dirty="0"/>
        </a:p>
      </dsp:txBody>
      <dsp:txXfrm>
        <a:off x="0" y="3825078"/>
        <a:ext cx="10884876" cy="836833"/>
      </dsp:txXfrm>
    </dsp:sp>
    <dsp:sp modelId="{79E0DB73-A13B-3849-B192-0B71A52D1626}">
      <dsp:nvSpPr>
        <dsp:cNvPr id="0" name=""/>
        <dsp:cNvSpPr/>
      </dsp:nvSpPr>
      <dsp:spPr>
        <a:xfrm rot="10800000">
          <a:off x="0" y="2550580"/>
          <a:ext cx="10884876" cy="128705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Many schools do provide Tier 2-type intervention (less intensive)</a:t>
          </a:r>
        </a:p>
      </dsp:txBody>
      <dsp:txXfrm rot="10800000">
        <a:off x="0" y="2550580"/>
        <a:ext cx="10884876" cy="836286"/>
      </dsp:txXfrm>
    </dsp:sp>
    <dsp:sp modelId="{7CC862ED-5E83-4843-934B-6690BF3F20AD}">
      <dsp:nvSpPr>
        <dsp:cNvPr id="0" name=""/>
        <dsp:cNvSpPr/>
      </dsp:nvSpPr>
      <dsp:spPr>
        <a:xfrm rot="10800000">
          <a:off x="0" y="1276082"/>
          <a:ext cx="10884876" cy="128705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Schools have difficulty identifying time in the day to provide more intensive intervention</a:t>
          </a:r>
        </a:p>
      </dsp:txBody>
      <dsp:txXfrm rot="10800000">
        <a:off x="0" y="1276082"/>
        <a:ext cx="10884876" cy="836286"/>
      </dsp:txXfrm>
    </dsp:sp>
    <dsp:sp modelId="{9D066EFD-9E64-314C-A0EF-5B2B4FE6AF45}">
      <dsp:nvSpPr>
        <dsp:cNvPr id="0" name=""/>
        <dsp:cNvSpPr/>
      </dsp:nvSpPr>
      <dsp:spPr>
        <a:xfrm rot="10800000">
          <a:off x="0" y="1585"/>
          <a:ext cx="10884876" cy="128705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Reading comprehension instruction is typically compartmentalized</a:t>
          </a:r>
        </a:p>
      </dsp:txBody>
      <dsp:txXfrm rot="10800000">
        <a:off x="0" y="1585"/>
        <a:ext cx="10884876" cy="836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CF974-787A-B349-9ABF-E8CE89EEA397}">
      <dsp:nvSpPr>
        <dsp:cNvPr id="0" name=""/>
        <dsp:cNvSpPr/>
      </dsp:nvSpPr>
      <dsp:spPr>
        <a:xfrm>
          <a:off x="633018" y="0"/>
          <a:ext cx="7641360" cy="477585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47CA8-8D52-BE41-8400-AC7807646332}">
      <dsp:nvSpPr>
        <dsp:cNvPr id="0" name=""/>
        <dsp:cNvSpPr/>
      </dsp:nvSpPr>
      <dsp:spPr>
        <a:xfrm>
          <a:off x="1196262" y="3551322"/>
          <a:ext cx="175751" cy="1757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5930AC-8365-0147-9DF7-64913DA702E4}">
      <dsp:nvSpPr>
        <dsp:cNvPr id="0" name=""/>
        <dsp:cNvSpPr/>
      </dsp:nvSpPr>
      <dsp:spPr>
        <a:xfrm>
          <a:off x="1284138" y="3639197"/>
          <a:ext cx="1306672" cy="1136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27"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Accelerates learning</a:t>
          </a:r>
        </a:p>
      </dsp:txBody>
      <dsp:txXfrm>
        <a:off x="1284138" y="3639197"/>
        <a:ext cx="1306672" cy="1136652"/>
      </dsp:txXfrm>
    </dsp:sp>
    <dsp:sp modelId="{074968F7-14EE-0646-960C-4B016E36EC06}">
      <dsp:nvSpPr>
        <dsp:cNvPr id="0" name=""/>
        <dsp:cNvSpPr/>
      </dsp:nvSpPr>
      <dsp:spPr>
        <a:xfrm>
          <a:off x="2437983" y="2440459"/>
          <a:ext cx="305654" cy="3056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C1E919-77D4-FF45-98A2-7A41DA59EBFA}">
      <dsp:nvSpPr>
        <dsp:cNvPr id="0" name=""/>
        <dsp:cNvSpPr/>
      </dsp:nvSpPr>
      <dsp:spPr>
        <a:xfrm>
          <a:off x="2590811" y="2593286"/>
          <a:ext cx="1604685" cy="218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60"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Eliminates the guess work for students </a:t>
          </a:r>
        </a:p>
      </dsp:txBody>
      <dsp:txXfrm>
        <a:off x="2590811" y="2593286"/>
        <a:ext cx="1604685" cy="2182563"/>
      </dsp:txXfrm>
    </dsp:sp>
    <dsp:sp modelId="{020928D6-F2EF-A94F-8AD0-27F8ACC7028A}">
      <dsp:nvSpPr>
        <dsp:cNvPr id="0" name=""/>
        <dsp:cNvSpPr/>
      </dsp:nvSpPr>
      <dsp:spPr>
        <a:xfrm>
          <a:off x="4023566" y="1621878"/>
          <a:ext cx="404992" cy="4049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421CBA-BC0B-0E48-90B7-73DFE8AC0233}">
      <dsp:nvSpPr>
        <dsp:cNvPr id="0" name=""/>
        <dsp:cNvSpPr/>
      </dsp:nvSpPr>
      <dsp:spPr>
        <a:xfrm>
          <a:off x="4226062" y="1824374"/>
          <a:ext cx="1604685" cy="2951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597"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Supports generalization of skills across settings</a:t>
          </a:r>
        </a:p>
      </dsp:txBody>
      <dsp:txXfrm>
        <a:off x="4226062" y="1824374"/>
        <a:ext cx="1604685" cy="2951475"/>
      </dsp:txXfrm>
    </dsp:sp>
    <dsp:sp modelId="{223ED5C6-9E96-4E48-8590-683F0AC4C873}">
      <dsp:nvSpPr>
        <dsp:cNvPr id="0" name=""/>
        <dsp:cNvSpPr/>
      </dsp:nvSpPr>
      <dsp:spPr>
        <a:xfrm>
          <a:off x="5750513" y="1080297"/>
          <a:ext cx="542536" cy="5425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7FE8F-BF12-AB4A-A79B-080F6B8AA64D}">
      <dsp:nvSpPr>
        <dsp:cNvPr id="0" name=""/>
        <dsp:cNvSpPr/>
      </dsp:nvSpPr>
      <dsp:spPr>
        <a:xfrm>
          <a:off x="6021781" y="1351565"/>
          <a:ext cx="1604685" cy="3424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479" tIns="0" rIns="0" bIns="0" numCol="1" spcCol="1270" anchor="t" anchorCtr="0">
          <a:noAutofit/>
        </a:bodyPr>
        <a:lstStyle/>
        <a:p>
          <a:pPr marL="0" lvl="0" indent="0" algn="l" defTabSz="844550">
            <a:lnSpc>
              <a:spcPct val="90000"/>
            </a:lnSpc>
            <a:spcBef>
              <a:spcPct val="0"/>
            </a:spcBef>
            <a:spcAft>
              <a:spcPct val="35000"/>
            </a:spcAft>
            <a:buNone/>
          </a:pPr>
          <a:r>
            <a:rPr lang="en-US" sz="1900" kern="1200" dirty="0"/>
            <a:t>Provides additional practice opportunities</a:t>
          </a:r>
        </a:p>
      </dsp:txBody>
      <dsp:txXfrm>
        <a:off x="6021781" y="1351565"/>
        <a:ext cx="1604685" cy="3424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51CF9-FBD6-C64E-8461-93C608E1AFAD}">
      <dsp:nvSpPr>
        <dsp:cNvPr id="0" name=""/>
        <dsp:cNvSpPr/>
      </dsp:nvSpPr>
      <dsp:spPr>
        <a:xfrm>
          <a:off x="1331907" y="1057"/>
          <a:ext cx="2883434" cy="11533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Students attending 12 elementary schools in the same district</a:t>
          </a:r>
        </a:p>
      </dsp:txBody>
      <dsp:txXfrm>
        <a:off x="1908594" y="1057"/>
        <a:ext cx="1730061" cy="1153373"/>
      </dsp:txXfrm>
    </dsp:sp>
    <dsp:sp modelId="{D9C807D6-4AFE-1341-A950-F7981FA7CAF1}">
      <dsp:nvSpPr>
        <dsp:cNvPr id="0" name=""/>
        <dsp:cNvSpPr/>
      </dsp:nvSpPr>
      <dsp:spPr>
        <a:xfrm>
          <a:off x="1331907" y="1315903"/>
          <a:ext cx="2883434" cy="11533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Students who did not pass the previous year's high stakes assessment</a:t>
          </a:r>
        </a:p>
      </dsp:txBody>
      <dsp:txXfrm>
        <a:off x="1908594" y="1315903"/>
        <a:ext cx="1730061" cy="1153373"/>
      </dsp:txXfrm>
    </dsp:sp>
    <dsp:sp modelId="{0D32C1F9-B03B-9946-88D1-739DCCB25DF3}">
      <dsp:nvSpPr>
        <dsp:cNvPr id="0" name=""/>
        <dsp:cNvSpPr/>
      </dsp:nvSpPr>
      <dsp:spPr>
        <a:xfrm>
          <a:off x="3840496" y="1413940"/>
          <a:ext cx="2393250" cy="95730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305</a:t>
          </a:r>
        </a:p>
      </dsp:txBody>
      <dsp:txXfrm>
        <a:off x="4319146" y="1413940"/>
        <a:ext cx="1435950" cy="957300"/>
      </dsp:txXfrm>
    </dsp:sp>
    <dsp:sp modelId="{C47DA0EB-7601-AB43-A1B3-D3E62CD73FAE}">
      <dsp:nvSpPr>
        <dsp:cNvPr id="0" name=""/>
        <dsp:cNvSpPr/>
      </dsp:nvSpPr>
      <dsp:spPr>
        <a:xfrm>
          <a:off x="1331907" y="2630749"/>
          <a:ext cx="2883434" cy="11533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Parental consent</a:t>
          </a:r>
        </a:p>
      </dsp:txBody>
      <dsp:txXfrm>
        <a:off x="1908594" y="2630749"/>
        <a:ext cx="1730061" cy="1153373"/>
      </dsp:txXfrm>
    </dsp:sp>
    <dsp:sp modelId="{FD4031CC-5CCD-6245-9C8A-E9F4759C74E9}">
      <dsp:nvSpPr>
        <dsp:cNvPr id="0" name=""/>
        <dsp:cNvSpPr/>
      </dsp:nvSpPr>
      <dsp:spPr>
        <a:xfrm>
          <a:off x="3840496" y="2728786"/>
          <a:ext cx="2393250" cy="95730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195</a:t>
          </a:r>
        </a:p>
      </dsp:txBody>
      <dsp:txXfrm>
        <a:off x="4319146" y="2728786"/>
        <a:ext cx="1435950" cy="957300"/>
      </dsp:txXfrm>
    </dsp:sp>
    <dsp:sp modelId="{3826492A-9405-D941-844D-FCC4EF344510}">
      <dsp:nvSpPr>
        <dsp:cNvPr id="0" name=""/>
        <dsp:cNvSpPr/>
      </dsp:nvSpPr>
      <dsp:spPr>
        <a:xfrm>
          <a:off x="1331907" y="3945595"/>
          <a:ext cx="2883434" cy="11533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Up to 50 per condition; randomly selected students from consented students</a:t>
          </a:r>
        </a:p>
      </dsp:txBody>
      <dsp:txXfrm>
        <a:off x="1908594" y="3945595"/>
        <a:ext cx="1730061" cy="1153373"/>
      </dsp:txXfrm>
    </dsp:sp>
    <dsp:sp modelId="{3778FFD1-7D7C-394A-879D-1D1197CB228D}">
      <dsp:nvSpPr>
        <dsp:cNvPr id="0" name=""/>
        <dsp:cNvSpPr/>
      </dsp:nvSpPr>
      <dsp:spPr>
        <a:xfrm>
          <a:off x="3840496" y="4043632"/>
          <a:ext cx="2393250" cy="95730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48 Aligned T1-T2</a:t>
          </a:r>
        </a:p>
      </dsp:txBody>
      <dsp:txXfrm>
        <a:off x="4319146" y="4043632"/>
        <a:ext cx="1435950" cy="957300"/>
      </dsp:txXfrm>
    </dsp:sp>
    <dsp:sp modelId="{ED47AF82-68F0-2844-B807-AE60B31DBEE4}">
      <dsp:nvSpPr>
        <dsp:cNvPr id="0" name=""/>
        <dsp:cNvSpPr/>
      </dsp:nvSpPr>
      <dsp:spPr>
        <a:xfrm>
          <a:off x="5898691" y="4043632"/>
          <a:ext cx="2393250" cy="95730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49 non-aligned T2</a:t>
          </a:r>
        </a:p>
      </dsp:txBody>
      <dsp:txXfrm>
        <a:off x="6377341" y="4043632"/>
        <a:ext cx="1435950" cy="957300"/>
      </dsp:txXfrm>
    </dsp:sp>
    <dsp:sp modelId="{31630711-DDF9-334A-988D-3F1553460D97}">
      <dsp:nvSpPr>
        <dsp:cNvPr id="0" name=""/>
        <dsp:cNvSpPr/>
      </dsp:nvSpPr>
      <dsp:spPr>
        <a:xfrm>
          <a:off x="7956887" y="4043632"/>
          <a:ext cx="2393250" cy="95730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50 BAU</a:t>
          </a:r>
        </a:p>
      </dsp:txBody>
      <dsp:txXfrm>
        <a:off x="8435537" y="4043632"/>
        <a:ext cx="1435950" cy="957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F2043-C19E-DD44-99DC-7FE6BC945A49}">
      <dsp:nvSpPr>
        <dsp:cNvPr id="0" name=""/>
        <dsp:cNvSpPr/>
      </dsp:nvSpPr>
      <dsp:spPr>
        <a:xfrm>
          <a:off x="0" y="617469"/>
          <a:ext cx="11007970"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Students in the aligned condition outperformed students in the non-aligned and BAU conditions on reading comprehension, content knowledge, and vocabulary outcomes</a:t>
          </a:r>
        </a:p>
      </dsp:txBody>
      <dsp:txXfrm>
        <a:off x="45692" y="663161"/>
        <a:ext cx="10916586" cy="844616"/>
      </dsp:txXfrm>
    </dsp:sp>
    <dsp:sp modelId="{869A8BE0-C79E-F84E-8FE9-73DE802EFF5E}">
      <dsp:nvSpPr>
        <dsp:cNvPr id="0" name=""/>
        <dsp:cNvSpPr/>
      </dsp:nvSpPr>
      <dsp:spPr>
        <a:xfrm>
          <a:off x="0" y="1553469"/>
          <a:ext cx="1100797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50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ES range 0.45 to 0.99</a:t>
          </a:r>
        </a:p>
      </dsp:txBody>
      <dsp:txXfrm>
        <a:off x="0" y="1553469"/>
        <a:ext cx="11007970" cy="414000"/>
      </dsp:txXfrm>
    </dsp:sp>
    <dsp:sp modelId="{4D2F3F84-D5C7-2F47-84FF-CABB0183653B}">
      <dsp:nvSpPr>
        <dsp:cNvPr id="0" name=""/>
        <dsp:cNvSpPr/>
      </dsp:nvSpPr>
      <dsp:spPr>
        <a:xfrm>
          <a:off x="0" y="1967469"/>
          <a:ext cx="11007970"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No significant differences at post-test on content reading comprehension, GMRT vocabulary, or GRADE reading comprehension.</a:t>
          </a:r>
        </a:p>
      </dsp:txBody>
      <dsp:txXfrm>
        <a:off x="45692" y="2013161"/>
        <a:ext cx="10916586" cy="844616"/>
      </dsp:txXfrm>
    </dsp:sp>
    <dsp:sp modelId="{353F2BDE-A43C-5344-A8A2-6A0C1C21F3C4}">
      <dsp:nvSpPr>
        <dsp:cNvPr id="0" name=""/>
        <dsp:cNvSpPr/>
      </dsp:nvSpPr>
      <dsp:spPr>
        <a:xfrm>
          <a:off x="0" y="2903469"/>
          <a:ext cx="1100797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50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ES on GRADE Aligned vs. BAU 0.42; potentially promising</a:t>
          </a:r>
        </a:p>
      </dsp:txBody>
      <dsp:txXfrm>
        <a:off x="0" y="2903469"/>
        <a:ext cx="11007970" cy="414000"/>
      </dsp:txXfrm>
    </dsp:sp>
    <dsp:sp modelId="{69C26E41-B920-7D48-BDEB-113F50239BB2}">
      <dsp:nvSpPr>
        <dsp:cNvPr id="0" name=""/>
        <dsp:cNvSpPr/>
      </dsp:nvSpPr>
      <dsp:spPr>
        <a:xfrm>
          <a:off x="0" y="3317469"/>
          <a:ext cx="11007970"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Preliminary support for the benefits of aligning T1 and T2 instruction for students with RD</a:t>
          </a:r>
        </a:p>
      </dsp:txBody>
      <dsp:txXfrm>
        <a:off x="45692" y="3363161"/>
        <a:ext cx="10916586" cy="844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6B612-26A4-2746-925A-CA9D50C2B246}">
      <dsp:nvSpPr>
        <dsp:cNvPr id="0" name=""/>
        <dsp:cNvSpPr/>
      </dsp:nvSpPr>
      <dsp:spPr>
        <a:xfrm>
          <a:off x="3851" y="1709685"/>
          <a:ext cx="2548485" cy="1274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Possible explanations</a:t>
          </a:r>
        </a:p>
      </dsp:txBody>
      <dsp:txXfrm>
        <a:off x="41172" y="1747006"/>
        <a:ext cx="2473843" cy="1199600"/>
      </dsp:txXfrm>
    </dsp:sp>
    <dsp:sp modelId="{924694A3-2B5A-5945-925E-459CAA4A703E}">
      <dsp:nvSpPr>
        <dsp:cNvPr id="0" name=""/>
        <dsp:cNvSpPr/>
      </dsp:nvSpPr>
      <dsp:spPr>
        <a:xfrm rot="19457599">
          <a:off x="2434340" y="1956028"/>
          <a:ext cx="1255387" cy="48867"/>
        </a:xfrm>
        <a:custGeom>
          <a:avLst/>
          <a:gdLst/>
          <a:ahLst/>
          <a:cxnLst/>
          <a:rect l="0" t="0" r="0" b="0"/>
          <a:pathLst>
            <a:path>
              <a:moveTo>
                <a:pt x="0" y="24433"/>
              </a:moveTo>
              <a:lnTo>
                <a:pt x="1255387" y="244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0649" y="1949077"/>
        <a:ext cx="62769" cy="62769"/>
      </dsp:txXfrm>
    </dsp:sp>
    <dsp:sp modelId="{8238EDEC-882D-3548-A57B-AB886AA6048B}">
      <dsp:nvSpPr>
        <dsp:cNvPr id="0" name=""/>
        <dsp:cNvSpPr/>
      </dsp:nvSpPr>
      <dsp:spPr>
        <a:xfrm>
          <a:off x="3571730" y="976995"/>
          <a:ext cx="2548485" cy="1274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Frontloading improves access to Tier 1</a:t>
          </a:r>
        </a:p>
      </dsp:txBody>
      <dsp:txXfrm>
        <a:off x="3609051" y="1014316"/>
        <a:ext cx="2473843" cy="1199600"/>
      </dsp:txXfrm>
    </dsp:sp>
    <dsp:sp modelId="{CA1898B4-5182-FC45-8679-7E5522A85EAF}">
      <dsp:nvSpPr>
        <dsp:cNvPr id="0" name=""/>
        <dsp:cNvSpPr/>
      </dsp:nvSpPr>
      <dsp:spPr>
        <a:xfrm>
          <a:off x="6120216" y="1589683"/>
          <a:ext cx="1019394" cy="48867"/>
        </a:xfrm>
        <a:custGeom>
          <a:avLst/>
          <a:gdLst/>
          <a:ahLst/>
          <a:cxnLst/>
          <a:rect l="0" t="0" r="0" b="0"/>
          <a:pathLst>
            <a:path>
              <a:moveTo>
                <a:pt x="0" y="24433"/>
              </a:moveTo>
              <a:lnTo>
                <a:pt x="1019394" y="244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04428" y="1588632"/>
        <a:ext cx="50969" cy="50969"/>
      </dsp:txXfrm>
    </dsp:sp>
    <dsp:sp modelId="{A56FE6D6-BDAB-944D-B38B-E38355616A18}">
      <dsp:nvSpPr>
        <dsp:cNvPr id="0" name=""/>
        <dsp:cNvSpPr/>
      </dsp:nvSpPr>
      <dsp:spPr>
        <a:xfrm>
          <a:off x="7139610" y="976995"/>
          <a:ext cx="2548485" cy="1274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Students in non-aligned condition did not significantly outperform BAU</a:t>
          </a:r>
        </a:p>
      </dsp:txBody>
      <dsp:txXfrm>
        <a:off x="7176931" y="1014316"/>
        <a:ext cx="2473843" cy="1199600"/>
      </dsp:txXfrm>
    </dsp:sp>
    <dsp:sp modelId="{E5C35D89-82F2-944B-80B2-57E8A71616EE}">
      <dsp:nvSpPr>
        <dsp:cNvPr id="0" name=""/>
        <dsp:cNvSpPr/>
      </dsp:nvSpPr>
      <dsp:spPr>
        <a:xfrm rot="2142401">
          <a:off x="2434340" y="2688717"/>
          <a:ext cx="1255387" cy="48867"/>
        </a:xfrm>
        <a:custGeom>
          <a:avLst/>
          <a:gdLst/>
          <a:ahLst/>
          <a:cxnLst/>
          <a:rect l="0" t="0" r="0" b="0"/>
          <a:pathLst>
            <a:path>
              <a:moveTo>
                <a:pt x="0" y="24433"/>
              </a:moveTo>
              <a:lnTo>
                <a:pt x="1255387" y="244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30649" y="2681766"/>
        <a:ext cx="62769" cy="62769"/>
      </dsp:txXfrm>
    </dsp:sp>
    <dsp:sp modelId="{36A4B8B9-ABC2-C84D-9AC9-37495196F6B4}">
      <dsp:nvSpPr>
        <dsp:cNvPr id="0" name=""/>
        <dsp:cNvSpPr/>
      </dsp:nvSpPr>
      <dsp:spPr>
        <a:xfrm>
          <a:off x="3571730" y="2442374"/>
          <a:ext cx="2548485" cy="12742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Students in Aligned T1-T2 received twice the instructional time in Tier 1 compared to non-aligned and BAU settings</a:t>
          </a:r>
          <a:endParaRPr lang="en-US" sz="1800" kern="1200" dirty="0"/>
        </a:p>
      </dsp:txBody>
      <dsp:txXfrm>
        <a:off x="3609051" y="2479695"/>
        <a:ext cx="2473843" cy="1199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042F4-D355-9041-9D1F-9D07F8BAB869}">
      <dsp:nvSpPr>
        <dsp:cNvPr id="0" name=""/>
        <dsp:cNvSpPr/>
      </dsp:nvSpPr>
      <dsp:spPr>
        <a:xfrm>
          <a:off x="0" y="1574251"/>
          <a:ext cx="9355817" cy="2099002"/>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EF8783-814C-F44E-818E-A3520025AF74}">
      <dsp:nvSpPr>
        <dsp:cNvPr id="0" name=""/>
        <dsp:cNvSpPr/>
      </dsp:nvSpPr>
      <dsp:spPr>
        <a:xfrm>
          <a:off x="4214" y="0"/>
          <a:ext cx="2026941" cy="209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marL="0" lvl="0" indent="0" algn="ctr" defTabSz="2889250">
            <a:lnSpc>
              <a:spcPct val="90000"/>
            </a:lnSpc>
            <a:spcBef>
              <a:spcPct val="0"/>
            </a:spcBef>
            <a:spcAft>
              <a:spcPct val="35000"/>
            </a:spcAft>
            <a:buNone/>
          </a:pPr>
          <a:endParaRPr lang="en-US" sz="6500" kern="1200"/>
        </a:p>
      </dsp:txBody>
      <dsp:txXfrm>
        <a:off x="4214" y="0"/>
        <a:ext cx="2026941" cy="2099002"/>
      </dsp:txXfrm>
    </dsp:sp>
    <dsp:sp modelId="{303A1C00-7C5C-DF4D-A973-6AECDB6F0CCA}">
      <dsp:nvSpPr>
        <dsp:cNvPr id="0" name=""/>
        <dsp:cNvSpPr/>
      </dsp:nvSpPr>
      <dsp:spPr>
        <a:xfrm>
          <a:off x="755309" y="2361377"/>
          <a:ext cx="524750" cy="52475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90AA76A-B7C9-4848-9A9D-EFD6AD235E41}">
      <dsp:nvSpPr>
        <dsp:cNvPr id="0" name=""/>
        <dsp:cNvSpPr/>
      </dsp:nvSpPr>
      <dsp:spPr>
        <a:xfrm>
          <a:off x="2132502" y="3148503"/>
          <a:ext cx="2026941" cy="209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US" sz="6500" kern="1200"/>
        </a:p>
      </dsp:txBody>
      <dsp:txXfrm>
        <a:off x="2132502" y="3148503"/>
        <a:ext cx="2026941" cy="2099002"/>
      </dsp:txXfrm>
    </dsp:sp>
    <dsp:sp modelId="{EB1366AF-E899-7E4E-9665-B4E6DE17CD8A}">
      <dsp:nvSpPr>
        <dsp:cNvPr id="0" name=""/>
        <dsp:cNvSpPr/>
      </dsp:nvSpPr>
      <dsp:spPr>
        <a:xfrm>
          <a:off x="2883598" y="2361377"/>
          <a:ext cx="524750" cy="52475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9E52F05-ED65-FB4B-934F-8B2B358CEED4}">
      <dsp:nvSpPr>
        <dsp:cNvPr id="0" name=""/>
        <dsp:cNvSpPr/>
      </dsp:nvSpPr>
      <dsp:spPr>
        <a:xfrm>
          <a:off x="4260791" y="0"/>
          <a:ext cx="2026941" cy="209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4260791" y="0"/>
        <a:ext cx="2026941" cy="2099002"/>
      </dsp:txXfrm>
    </dsp:sp>
    <dsp:sp modelId="{FF277994-5639-C540-B113-38083C7D3A73}">
      <dsp:nvSpPr>
        <dsp:cNvPr id="0" name=""/>
        <dsp:cNvSpPr/>
      </dsp:nvSpPr>
      <dsp:spPr>
        <a:xfrm>
          <a:off x="5011886" y="2361377"/>
          <a:ext cx="524750" cy="52475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C6A6762-E698-854F-9E35-CF5D497A3BD6}">
      <dsp:nvSpPr>
        <dsp:cNvPr id="0" name=""/>
        <dsp:cNvSpPr/>
      </dsp:nvSpPr>
      <dsp:spPr>
        <a:xfrm>
          <a:off x="6389079" y="3148503"/>
          <a:ext cx="2026941" cy="2099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US" sz="6500" kern="1200" dirty="0"/>
        </a:p>
      </dsp:txBody>
      <dsp:txXfrm>
        <a:off x="6389079" y="3148503"/>
        <a:ext cx="2026941" cy="2099002"/>
      </dsp:txXfrm>
    </dsp:sp>
    <dsp:sp modelId="{D1365BC6-51E8-B745-A5FA-B6230DF542BF}">
      <dsp:nvSpPr>
        <dsp:cNvPr id="0" name=""/>
        <dsp:cNvSpPr/>
      </dsp:nvSpPr>
      <dsp:spPr>
        <a:xfrm>
          <a:off x="7140175" y="2361377"/>
          <a:ext cx="524750" cy="52475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415B1-10BB-FD4E-9D67-C8384811310F}">
      <dsp:nvSpPr>
        <dsp:cNvPr id="0" name=""/>
        <dsp:cNvSpPr/>
      </dsp:nvSpPr>
      <dsp:spPr>
        <a:xfrm>
          <a:off x="3953" y="359456"/>
          <a:ext cx="2377306" cy="950922"/>
        </a:xfrm>
        <a:prstGeom prst="rect">
          <a:avLst/>
        </a:prstGeom>
        <a:solidFill>
          <a:schemeClr val="accent1"/>
        </a:soli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mn-lt"/>
              <a:cs typeface="Calibri" panose="020F0502020204030204" pitchFamily="34" charset="0"/>
            </a:rPr>
            <a:t>Word Reading</a:t>
          </a:r>
        </a:p>
      </dsp:txBody>
      <dsp:txXfrm>
        <a:off x="3953" y="359456"/>
        <a:ext cx="2377306" cy="950922"/>
      </dsp:txXfrm>
    </dsp:sp>
    <dsp:sp modelId="{6BA0DB44-9A4E-0A43-9B59-CA4CA718C0DB}">
      <dsp:nvSpPr>
        <dsp:cNvPr id="0" name=""/>
        <dsp:cNvSpPr/>
      </dsp:nvSpPr>
      <dsp:spPr>
        <a:xfrm>
          <a:off x="3953" y="1310378"/>
          <a:ext cx="2377306" cy="3527639"/>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234"/>
            </a:spcAft>
            <a:buChar char="•"/>
          </a:pPr>
          <a:r>
            <a:rPr lang="en-US" sz="2000" b="0" i="0" kern="1200" dirty="0">
              <a:latin typeface="+mn-lt"/>
              <a:cs typeface="Gill Sans" panose="020B0502020104020203" pitchFamily="34" charset="-79"/>
            </a:rPr>
            <a:t>Focused on vowel sounds within words</a:t>
          </a:r>
        </a:p>
        <a:p>
          <a:pPr marL="228600" lvl="1" indent="-228600" algn="l" defTabSz="889000">
            <a:lnSpc>
              <a:spcPct val="100000"/>
            </a:lnSpc>
            <a:spcBef>
              <a:spcPct val="0"/>
            </a:spcBef>
            <a:spcAft>
              <a:spcPts val="234"/>
            </a:spcAft>
            <a:buChar char="•"/>
          </a:pPr>
          <a:endParaRPr lang="en-US" sz="2000" b="0" i="0" kern="1200" dirty="0">
            <a:latin typeface="+mn-lt"/>
            <a:cs typeface="Gill Sans" panose="020B0502020104020203" pitchFamily="34" charset="-79"/>
          </a:endParaRPr>
        </a:p>
        <a:p>
          <a:pPr marL="228600" lvl="1" indent="-228600" algn="l" defTabSz="889000">
            <a:lnSpc>
              <a:spcPct val="100000"/>
            </a:lnSpc>
            <a:spcBef>
              <a:spcPct val="0"/>
            </a:spcBef>
            <a:spcAft>
              <a:spcPts val="234"/>
            </a:spcAft>
            <a:buChar char="•"/>
          </a:pPr>
          <a:r>
            <a:rPr lang="en-US" sz="2000" b="0" i="0" kern="1200" dirty="0">
              <a:latin typeface="+mn-lt"/>
              <a:cs typeface="Gill Sans" panose="020B0502020104020203" pitchFamily="34" charset="-79"/>
            </a:rPr>
            <a:t>Timed decoding practice </a:t>
          </a:r>
        </a:p>
        <a:p>
          <a:pPr marL="228600" lvl="1" indent="-228600" algn="l" defTabSz="889000">
            <a:lnSpc>
              <a:spcPct val="100000"/>
            </a:lnSpc>
            <a:spcBef>
              <a:spcPct val="0"/>
            </a:spcBef>
            <a:spcAft>
              <a:spcPts val="234"/>
            </a:spcAft>
            <a:buChar char="•"/>
          </a:pPr>
          <a:endParaRPr lang="en-US" sz="2000" b="0" i="0" kern="1200" dirty="0">
            <a:latin typeface="+mn-lt"/>
            <a:cs typeface="Gill Sans" panose="020B0502020104020203" pitchFamily="34" charset="-79"/>
          </a:endParaRPr>
        </a:p>
        <a:p>
          <a:pPr marL="228600" lvl="1" indent="-228600" algn="l" defTabSz="889000">
            <a:lnSpc>
              <a:spcPct val="100000"/>
            </a:lnSpc>
            <a:spcBef>
              <a:spcPct val="0"/>
            </a:spcBef>
            <a:spcAft>
              <a:spcPts val="234"/>
            </a:spcAft>
            <a:buChar char="•"/>
          </a:pPr>
          <a:r>
            <a:rPr lang="en-US" sz="2000" b="0" i="0" kern="1200" dirty="0">
              <a:latin typeface="+mn-lt"/>
              <a:cs typeface="Gill Sans" panose="020B0502020104020203" pitchFamily="34" charset="-79"/>
            </a:rPr>
            <a:t>Emphasized on word meaning</a:t>
          </a:r>
        </a:p>
      </dsp:txBody>
      <dsp:txXfrm>
        <a:off x="3953" y="1310378"/>
        <a:ext cx="2377306" cy="3527639"/>
      </dsp:txXfrm>
    </dsp:sp>
    <dsp:sp modelId="{83C53966-9EC8-124D-AD49-082D53BA31A3}">
      <dsp:nvSpPr>
        <dsp:cNvPr id="0" name=""/>
        <dsp:cNvSpPr/>
      </dsp:nvSpPr>
      <dsp:spPr>
        <a:xfrm>
          <a:off x="2714082" y="359456"/>
          <a:ext cx="2377306" cy="950922"/>
        </a:xfrm>
        <a:prstGeom prst="rect">
          <a:avLst/>
        </a:prstGeom>
        <a:solidFill>
          <a:schemeClr val="accent1"/>
        </a:soli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mn-lt"/>
              <a:cs typeface="Calibri" panose="020F0502020204030204" pitchFamily="34" charset="0"/>
            </a:rPr>
            <a:t>Text Fluency</a:t>
          </a:r>
        </a:p>
      </dsp:txBody>
      <dsp:txXfrm>
        <a:off x="2714082" y="359456"/>
        <a:ext cx="2377306" cy="950922"/>
      </dsp:txXfrm>
    </dsp:sp>
    <dsp:sp modelId="{BB7B8ED5-A505-3B40-85FB-3ED16DCF37F5}">
      <dsp:nvSpPr>
        <dsp:cNvPr id="0" name=""/>
        <dsp:cNvSpPr/>
      </dsp:nvSpPr>
      <dsp:spPr>
        <a:xfrm>
          <a:off x="2714082" y="1310378"/>
          <a:ext cx="2377306" cy="3527639"/>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7938" lvl="1" indent="0" algn="l" defTabSz="889000">
            <a:lnSpc>
              <a:spcPct val="90000"/>
            </a:lnSpc>
            <a:spcBef>
              <a:spcPct val="0"/>
            </a:spcBef>
            <a:spcAft>
              <a:spcPct val="15000"/>
            </a:spcAft>
            <a:buFont typeface="Arial" panose="020B0604020202020204" pitchFamily="34" charset="0"/>
            <a:buChar char="•"/>
            <a:tabLst/>
          </a:pPr>
          <a:r>
            <a:rPr lang="en-US" sz="2000" b="0" i="0" kern="1200" dirty="0">
              <a:latin typeface="+mn-lt"/>
              <a:cs typeface="Calibri" panose="020F0502020204030204" pitchFamily="34" charset="0"/>
            </a:rPr>
            <a:t> Teachers modeled fluency</a:t>
          </a:r>
        </a:p>
        <a:p>
          <a:pPr marL="7938" lvl="1" indent="0" algn="l" defTabSz="889000">
            <a:lnSpc>
              <a:spcPct val="90000"/>
            </a:lnSpc>
            <a:spcBef>
              <a:spcPct val="0"/>
            </a:spcBef>
            <a:spcAft>
              <a:spcPct val="15000"/>
            </a:spcAft>
            <a:buFont typeface="Arial" panose="020B0604020202020204" pitchFamily="34" charset="0"/>
            <a:buChar char="•"/>
            <a:tabLst/>
          </a:pPr>
          <a:endParaRPr lang="en-US" sz="2000" b="0" i="0" kern="1200" dirty="0">
            <a:latin typeface="+mn-lt"/>
            <a:cs typeface="Calibri" panose="020F0502020204030204" pitchFamily="34" charset="0"/>
          </a:endParaRPr>
        </a:p>
        <a:p>
          <a:pPr marL="7938" lvl="1" indent="0" algn="l" defTabSz="889000">
            <a:lnSpc>
              <a:spcPct val="90000"/>
            </a:lnSpc>
            <a:spcBef>
              <a:spcPct val="0"/>
            </a:spcBef>
            <a:spcAft>
              <a:spcPct val="15000"/>
            </a:spcAft>
            <a:buFont typeface="Arial" panose="020B0604020202020204" pitchFamily="34" charset="0"/>
            <a:buChar char="•"/>
            <a:tabLst/>
          </a:pPr>
          <a:r>
            <a:rPr lang="en-US" sz="2000" b="0" i="0" kern="1200" dirty="0">
              <a:latin typeface="+mn-lt"/>
              <a:cs typeface="Calibri" panose="020F0502020204030204" pitchFamily="34" charset="0"/>
            </a:rPr>
            <a:t> Repeated reading routine with partners</a:t>
          </a:r>
        </a:p>
        <a:p>
          <a:pPr marL="7938" lvl="1" indent="0" algn="l" defTabSz="889000">
            <a:lnSpc>
              <a:spcPct val="90000"/>
            </a:lnSpc>
            <a:spcBef>
              <a:spcPct val="0"/>
            </a:spcBef>
            <a:spcAft>
              <a:spcPct val="15000"/>
            </a:spcAft>
            <a:buFont typeface="Arial" panose="020B0604020202020204" pitchFamily="34" charset="0"/>
            <a:buChar char="•"/>
            <a:tabLst/>
          </a:pPr>
          <a:endParaRPr lang="en-US" sz="2000" b="0" i="0" kern="1200" dirty="0">
            <a:latin typeface="+mn-lt"/>
            <a:cs typeface="Calibri" panose="020F0502020204030204" pitchFamily="34" charset="0"/>
          </a:endParaRPr>
        </a:p>
        <a:p>
          <a:pPr marL="7938" lvl="1" indent="0" algn="l" defTabSz="889000">
            <a:lnSpc>
              <a:spcPct val="90000"/>
            </a:lnSpc>
            <a:spcBef>
              <a:spcPct val="0"/>
            </a:spcBef>
            <a:spcAft>
              <a:spcPct val="15000"/>
            </a:spcAft>
            <a:buFont typeface="Arial" panose="020B0604020202020204" pitchFamily="34" charset="0"/>
            <a:buChar char="•"/>
            <a:tabLst/>
          </a:pPr>
          <a:r>
            <a:rPr lang="en-US" sz="2000" b="0" i="0" kern="1200" dirty="0">
              <a:latin typeface="+mn-lt"/>
              <a:cs typeface="Calibri" panose="020F0502020204030204" pitchFamily="34" charset="0"/>
            </a:rPr>
            <a:t>Identified key words and main ideas to support text comp.</a:t>
          </a:r>
        </a:p>
      </dsp:txBody>
      <dsp:txXfrm>
        <a:off x="2714082" y="1310378"/>
        <a:ext cx="2377306" cy="3527639"/>
      </dsp:txXfrm>
    </dsp:sp>
    <dsp:sp modelId="{7DCF6C29-FCBE-0F4B-98F9-8959EC5C4C30}">
      <dsp:nvSpPr>
        <dsp:cNvPr id="0" name=""/>
        <dsp:cNvSpPr/>
      </dsp:nvSpPr>
      <dsp:spPr>
        <a:xfrm>
          <a:off x="5424211" y="359456"/>
          <a:ext cx="2377306" cy="950922"/>
        </a:xfrm>
        <a:prstGeom prst="rect">
          <a:avLst/>
        </a:prstGeom>
        <a:solidFill>
          <a:schemeClr val="accent1"/>
        </a:soli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mn-lt"/>
              <a:cs typeface="Calibri" panose="020F0502020204030204" pitchFamily="34" charset="0"/>
            </a:rPr>
            <a:t>Stretch Text</a:t>
          </a:r>
        </a:p>
      </dsp:txBody>
      <dsp:txXfrm>
        <a:off x="5424211" y="359456"/>
        <a:ext cx="2377306" cy="950922"/>
      </dsp:txXfrm>
    </dsp:sp>
    <dsp:sp modelId="{76323F63-AD63-9A40-BE0C-87A146AD8A55}">
      <dsp:nvSpPr>
        <dsp:cNvPr id="0" name=""/>
        <dsp:cNvSpPr/>
      </dsp:nvSpPr>
      <dsp:spPr>
        <a:xfrm>
          <a:off x="5424211" y="1310378"/>
          <a:ext cx="2377306" cy="3527639"/>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34950" lvl="1" indent="-177800" algn="l" defTabSz="889000">
            <a:lnSpc>
              <a:spcPct val="90000"/>
            </a:lnSpc>
            <a:spcBef>
              <a:spcPct val="0"/>
            </a:spcBef>
            <a:spcAft>
              <a:spcPct val="15000"/>
            </a:spcAft>
            <a:buChar char="•"/>
            <a:tabLst/>
          </a:pPr>
          <a:r>
            <a:rPr lang="en-US" sz="2000" b="0" i="0" kern="1200" dirty="0">
              <a:latin typeface="+mn-lt"/>
              <a:cs typeface="Calibri" panose="020F0502020204030204" pitchFamily="34" charset="0"/>
            </a:rPr>
            <a:t>Read and discussed social studies and science content</a:t>
          </a:r>
        </a:p>
        <a:p>
          <a:pPr marL="234950" lvl="1" indent="-177800" algn="l" defTabSz="889000">
            <a:lnSpc>
              <a:spcPct val="90000"/>
            </a:lnSpc>
            <a:spcBef>
              <a:spcPct val="0"/>
            </a:spcBef>
            <a:spcAft>
              <a:spcPct val="15000"/>
            </a:spcAft>
            <a:buChar char="•"/>
            <a:tabLst/>
          </a:pPr>
          <a:endParaRPr lang="en-US" sz="2000" b="0" i="0" kern="1200" dirty="0">
            <a:latin typeface="+mn-lt"/>
            <a:cs typeface="Calibri" panose="020F0502020204030204" pitchFamily="34" charset="0"/>
          </a:endParaRPr>
        </a:p>
        <a:p>
          <a:pPr marL="234950" lvl="1" indent="-177800" algn="l" defTabSz="889000">
            <a:lnSpc>
              <a:spcPct val="90000"/>
            </a:lnSpc>
            <a:spcBef>
              <a:spcPct val="0"/>
            </a:spcBef>
            <a:spcAft>
              <a:spcPct val="15000"/>
            </a:spcAft>
            <a:buChar char="•"/>
            <a:tabLst/>
          </a:pPr>
          <a:r>
            <a:rPr lang="en-US" sz="2000" b="0" i="0" kern="1200" dirty="0">
              <a:latin typeface="+mn-lt"/>
              <a:cs typeface="Calibri" panose="020F0502020204030204" pitchFamily="34" charset="0"/>
            </a:rPr>
            <a:t>Academic vocabulary and comprehension  instruction was embedded </a:t>
          </a:r>
        </a:p>
        <a:p>
          <a:pPr marL="234950" lvl="1" indent="-177800" algn="l" defTabSz="889000">
            <a:lnSpc>
              <a:spcPct val="90000"/>
            </a:lnSpc>
            <a:spcBef>
              <a:spcPct val="0"/>
            </a:spcBef>
            <a:spcAft>
              <a:spcPct val="15000"/>
            </a:spcAft>
            <a:buChar char="•"/>
            <a:tabLst/>
          </a:pPr>
          <a:endParaRPr lang="en-US" sz="2000" b="0" i="0" kern="1200" dirty="0">
            <a:solidFill>
              <a:schemeClr val="bg1"/>
            </a:solidFill>
            <a:latin typeface="+mn-lt"/>
            <a:cs typeface="Calibri" panose="020F0502020204030204" pitchFamily="34" charset="0"/>
          </a:endParaRPr>
        </a:p>
        <a:p>
          <a:pPr marL="234950" lvl="1" indent="-177800" algn="l" defTabSz="889000">
            <a:lnSpc>
              <a:spcPct val="90000"/>
            </a:lnSpc>
            <a:spcBef>
              <a:spcPct val="0"/>
            </a:spcBef>
            <a:spcAft>
              <a:spcPct val="15000"/>
            </a:spcAft>
            <a:buChar char="•"/>
            <a:tabLst/>
          </a:pPr>
          <a:endParaRPr lang="en-US" sz="2000" b="0" i="0" kern="1200" dirty="0">
            <a:solidFill>
              <a:schemeClr val="bg1"/>
            </a:solidFill>
            <a:latin typeface="+mn-lt"/>
            <a:cs typeface="Calibri" panose="020F0502020204030204" pitchFamily="34" charset="0"/>
          </a:endParaRPr>
        </a:p>
      </dsp:txBody>
      <dsp:txXfrm>
        <a:off x="5424211" y="1310378"/>
        <a:ext cx="2377306" cy="3527639"/>
      </dsp:txXfrm>
    </dsp:sp>
    <dsp:sp modelId="{BF781E16-564F-3946-90AF-60D253961B61}">
      <dsp:nvSpPr>
        <dsp:cNvPr id="0" name=""/>
        <dsp:cNvSpPr/>
      </dsp:nvSpPr>
      <dsp:spPr>
        <a:xfrm>
          <a:off x="8134340" y="359456"/>
          <a:ext cx="2377306" cy="950922"/>
        </a:xfrm>
        <a:prstGeom prst="rect">
          <a:avLst/>
        </a:prstGeom>
        <a:solidFill>
          <a:srgbClr val="188C1C"/>
        </a:soli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i="0" kern="1200" dirty="0">
              <a:latin typeface="+mn-lt"/>
              <a:cs typeface="Calibri" panose="020F0502020204030204" pitchFamily="34" charset="0"/>
            </a:rPr>
            <a:t>Strong Students Toolbox</a:t>
          </a:r>
        </a:p>
      </dsp:txBody>
      <dsp:txXfrm>
        <a:off x="8134340" y="359456"/>
        <a:ext cx="2377306" cy="950922"/>
      </dsp:txXfrm>
    </dsp:sp>
    <dsp:sp modelId="{F7C66011-2182-0242-8E06-4EBABCAD61A8}">
      <dsp:nvSpPr>
        <dsp:cNvPr id="0" name=""/>
        <dsp:cNvSpPr/>
      </dsp:nvSpPr>
      <dsp:spPr>
        <a:xfrm>
          <a:off x="8134340" y="1310378"/>
          <a:ext cx="2377306" cy="3527639"/>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dirty="0">
              <a:latin typeface="+mn-lt"/>
              <a:ea typeface="Trebuchet MS" charset="0"/>
              <a:cs typeface="Gill Sans" panose="020B0502020104020203" pitchFamily="34" charset="-79"/>
            </a:rPr>
            <a:t>Identify signs of anxiety</a:t>
          </a:r>
          <a:endParaRPr lang="en-US" sz="2000" b="0" i="0" kern="1200" dirty="0">
            <a:latin typeface="+mn-lt"/>
            <a:cs typeface="Gill Sans" panose="020B0502020104020203" pitchFamily="34" charset="-79"/>
          </a:endParaRPr>
        </a:p>
        <a:p>
          <a:pPr marL="228600" lvl="1" indent="-228600" algn="l" defTabSz="889000">
            <a:lnSpc>
              <a:spcPct val="90000"/>
            </a:lnSpc>
            <a:spcBef>
              <a:spcPct val="0"/>
            </a:spcBef>
            <a:spcAft>
              <a:spcPct val="15000"/>
            </a:spcAft>
            <a:buFont typeface="Arial" panose="020B0604020202020204" pitchFamily="34" charset="0"/>
            <a:buChar char="•"/>
          </a:pPr>
          <a:endParaRPr lang="en-US" sz="2000" b="0" i="0" kern="1200" dirty="0">
            <a:latin typeface="+mn-lt"/>
            <a:cs typeface="Gill Sans" panose="020B0502020104020203" pitchFamily="34" charset="-79"/>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dirty="0">
              <a:latin typeface="+mn-lt"/>
              <a:cs typeface="Gill Sans" panose="020B0502020104020203" pitchFamily="34" charset="-79"/>
            </a:rPr>
            <a:t>Strategies to cope with anxiety</a:t>
          </a:r>
        </a:p>
        <a:p>
          <a:pPr marL="228600" lvl="1" indent="-228600" algn="l" defTabSz="889000">
            <a:lnSpc>
              <a:spcPct val="90000"/>
            </a:lnSpc>
            <a:spcBef>
              <a:spcPct val="0"/>
            </a:spcBef>
            <a:spcAft>
              <a:spcPct val="15000"/>
            </a:spcAft>
            <a:buFont typeface="Arial" panose="020B0604020202020204" pitchFamily="34" charset="0"/>
            <a:buChar char="•"/>
          </a:pPr>
          <a:endParaRPr lang="en-US" sz="2000" b="0" i="0" kern="1200" dirty="0">
            <a:latin typeface="+mn-lt"/>
            <a:cs typeface="Gill Sans" panose="020B0502020104020203" pitchFamily="34" charset="-79"/>
          </a:endParaRPr>
        </a:p>
        <a:p>
          <a:pPr marL="228600" lvl="1" indent="-228600" algn="l" defTabSz="889000">
            <a:lnSpc>
              <a:spcPct val="90000"/>
            </a:lnSpc>
            <a:spcBef>
              <a:spcPct val="0"/>
            </a:spcBef>
            <a:spcAft>
              <a:spcPct val="15000"/>
            </a:spcAft>
            <a:buFont typeface="Arial" panose="020B0604020202020204" pitchFamily="34" charset="0"/>
            <a:buChar char="•"/>
          </a:pPr>
          <a:r>
            <a:rPr lang="en-US" sz="2000" b="0" i="0" kern="1200" dirty="0">
              <a:latin typeface="+mn-lt"/>
              <a:cs typeface="Gill Sans" panose="020B0502020104020203" pitchFamily="34" charset="-79"/>
            </a:rPr>
            <a:t>On average, 5-10 mins per day</a:t>
          </a:r>
        </a:p>
      </dsp:txBody>
      <dsp:txXfrm>
        <a:off x="8134340" y="1310378"/>
        <a:ext cx="2377306" cy="352763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FDD84-BCB8-4546-BB83-0A3C1F769C00}" type="datetimeFigureOut">
              <a:rPr lang="en-US" smtClean="0"/>
              <a:t>10/5/25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CAE13-5815-0841-8024-437448AB89ED}" type="slidenum">
              <a:rPr lang="en-US" smtClean="0"/>
              <a:t>‹#›</a:t>
            </a:fld>
            <a:endParaRPr lang="en-US"/>
          </a:p>
        </p:txBody>
      </p:sp>
    </p:spTree>
    <p:extLst>
      <p:ext uri="{BB962C8B-B14F-4D97-AF65-F5344CB8AC3E}">
        <p14:creationId xmlns:p14="http://schemas.microsoft.com/office/powerpoint/2010/main" val="3692726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enteroninstruction.org/files/Intensive%20Interventions%20for%20Students%20Struggling%20in%20Reading%20&amp;%20Math.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B0B3F-4FC3-A649-A53D-963DB609AB81}" type="slidenum">
              <a:rPr kumimoji="0" lang="en-US" sz="1200" b="0" i="0" u="none" strike="noStrike" kern="1200" cap="none" spc="0" normalizeH="0" baseline="0" noProof="0" smtClean="0">
                <a:ln>
                  <a:noFill/>
                </a:ln>
                <a:solidFill>
                  <a:prstClr val="black"/>
                </a:solidFill>
                <a:effectLst/>
                <a:uLnTx/>
                <a:uFillTx/>
                <a:latin typeface="Calibri Light" panose="020F03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mn-cs"/>
            </a:endParaRPr>
          </a:p>
        </p:txBody>
      </p:sp>
    </p:spTree>
    <p:extLst>
      <p:ext uri="{BB962C8B-B14F-4D97-AF65-F5344CB8AC3E}">
        <p14:creationId xmlns:p14="http://schemas.microsoft.com/office/powerpoint/2010/main" val="177485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F1E8103A-408C-8242-ADF6-A83653F4B0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BC9D02BC-D0EB-0446-A0AF-D91356EBD2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Teacher led (top half), student-lead (bottom half)</a:t>
            </a:r>
          </a:p>
          <a:p>
            <a:r>
              <a:rPr lang="en-US" altLang="en-US" dirty="0">
                <a:ea typeface="ＭＳ Ｐゴシック" panose="020B0600070205080204" pitchFamily="34" charset="-128"/>
              </a:rPr>
              <a:t>Introduce words, provide student friendly definition, visual that helps students remember the meaning of the word, identify correct use of the word in context</a:t>
            </a:r>
          </a:p>
        </p:txBody>
      </p:sp>
      <p:sp>
        <p:nvSpPr>
          <p:cNvPr id="32771" name="Slide Number Placeholder 3">
            <a:extLst>
              <a:ext uri="{FF2B5EF4-FFF2-40B4-BE49-F238E27FC236}">
                <a16:creationId xmlns:a16="http://schemas.microsoft.com/office/drawing/2014/main" id="{73F11F2B-87E5-4541-82F9-0C75F7B444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5D2DA8FA-EF12-CD43-85A4-2BFB8E01F279}" type="slidenum">
              <a:rPr lang="en-US" altLang="en-US" sz="1200" smtClean="0"/>
              <a:pPr/>
              <a:t>13</a:t>
            </a:fld>
            <a:endParaRPr lang="en-US" altLang="en-US" sz="1200"/>
          </a:p>
        </p:txBody>
      </p:sp>
    </p:spTree>
    <p:extLst>
      <p:ext uri="{BB962C8B-B14F-4D97-AF65-F5344CB8AC3E}">
        <p14:creationId xmlns:p14="http://schemas.microsoft.com/office/powerpoint/2010/main" val="421465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CAB32CB2-D491-EA44-9BD5-214EDA6F49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481C280D-992E-A043-88F8-E717698580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Repeated reading routine, Questions after each section of text</a:t>
            </a:r>
          </a:p>
        </p:txBody>
      </p:sp>
      <p:sp>
        <p:nvSpPr>
          <p:cNvPr id="36867" name="Slide Number Placeholder 3">
            <a:extLst>
              <a:ext uri="{FF2B5EF4-FFF2-40B4-BE49-F238E27FC236}">
                <a16:creationId xmlns:a16="http://schemas.microsoft.com/office/drawing/2014/main" id="{B22F77CC-99A4-E74D-984F-862488CCD3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9AEC359-5CA2-8744-86DE-A6E21B8A7DAB}" type="slidenum">
              <a:rPr lang="en-US" altLang="en-US" sz="1200" smtClean="0"/>
              <a:pPr/>
              <a:t>14</a:t>
            </a:fld>
            <a:endParaRPr lang="en-US" altLang="en-US" sz="1200"/>
          </a:p>
        </p:txBody>
      </p:sp>
    </p:spTree>
    <p:extLst>
      <p:ext uri="{BB962C8B-B14F-4D97-AF65-F5344CB8AC3E}">
        <p14:creationId xmlns:p14="http://schemas.microsoft.com/office/powerpoint/2010/main" val="1761530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621B4CC-C40A-2C4E-A426-2A90125176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E56D7F13-3E9D-EA42-A54F-1BAFCFB03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84272210-84A3-FA45-BE41-5B9F0F5264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E9A0895D-2986-644C-AD68-1A3706273515}" type="slidenum">
              <a:rPr lang="en-US" altLang="en-US" sz="1200" smtClean="0"/>
              <a:pPr/>
              <a:t>15</a:t>
            </a:fld>
            <a:endParaRPr lang="en-US" altLang="en-US" sz="1200"/>
          </a:p>
        </p:txBody>
      </p:sp>
    </p:spTree>
    <p:extLst>
      <p:ext uri="{BB962C8B-B14F-4D97-AF65-F5344CB8AC3E}">
        <p14:creationId xmlns:p14="http://schemas.microsoft.com/office/powerpoint/2010/main" val="161395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CA8AABF5-0634-A64F-AB3A-6D77D491E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EFE17073-B525-DF42-819E-A7DB7F912B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4CA3C91-2536-F645-973E-A7215D6E39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2556A20B-5C2F-3047-89D2-DFB2EB8F3A0C}" type="slidenum">
              <a:rPr lang="en-US" altLang="en-US" sz="1200" smtClean="0"/>
              <a:pPr/>
              <a:t>16</a:t>
            </a:fld>
            <a:endParaRPr lang="en-US" altLang="en-US" sz="1200"/>
          </a:p>
        </p:txBody>
      </p:sp>
    </p:spTree>
    <p:extLst>
      <p:ext uri="{BB962C8B-B14F-4D97-AF65-F5344CB8AC3E}">
        <p14:creationId xmlns:p14="http://schemas.microsoft.com/office/powerpoint/2010/main" val="1263428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911D3630-EE7B-B74A-9A92-06FD9CC52E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8CAB7A07-4F93-E544-A402-13F007136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Analysis:</a:t>
            </a:r>
          </a:p>
          <a:p>
            <a:r>
              <a:rPr lang="en-US" altLang="en-US" dirty="0">
                <a:ea typeface="ＭＳ Ｐゴシック" panose="020B0600070205080204" pitchFamily="34" charset="-128"/>
              </a:rPr>
              <a:t>Complex due to the multi-level structure of the data</a:t>
            </a:r>
          </a:p>
          <a:p>
            <a:r>
              <a:rPr lang="en-US" altLang="en-US" dirty="0">
                <a:ea typeface="ＭＳ Ｐゴシック" panose="020B0600070205080204" pitchFamily="34" charset="-128"/>
              </a:rPr>
              <a:t>Tier 1 assignment school level</a:t>
            </a:r>
          </a:p>
          <a:p>
            <a:r>
              <a:rPr lang="en-US" altLang="en-US" dirty="0">
                <a:ea typeface="ＭＳ Ｐゴシック" panose="020B0600070205080204" pitchFamily="34" charset="-128"/>
              </a:rPr>
              <a:t>Students were nested in schools, intervention students nested within teachers (Tier 1) and tutors (Tier 2)</a:t>
            </a:r>
          </a:p>
          <a:p>
            <a:r>
              <a:rPr lang="en-US" altLang="en-US" dirty="0">
                <a:ea typeface="ＭＳ Ｐゴシック" panose="020B0600070205080204" pitchFamily="34" charset="-128"/>
              </a:rPr>
              <a:t>Small sample size and limited number of students within each unit at each level (1-2 students per teacher in some cases)</a:t>
            </a:r>
          </a:p>
          <a:p>
            <a:r>
              <a:rPr lang="en-US" altLang="en-US" dirty="0">
                <a:ea typeface="ＭＳ Ｐゴシック" panose="020B0600070205080204" pitchFamily="34" charset="-128"/>
              </a:rPr>
              <a:t>Given this and it being pilot study work, we analyzed using repeated measures ANOVA (for measures administered pre and post)</a:t>
            </a:r>
          </a:p>
          <a:p>
            <a:r>
              <a:rPr lang="en-US" altLang="en-US" dirty="0">
                <a:ea typeface="ＭＳ Ｐゴシック" panose="020B0600070205080204" pitchFamily="34" charset="-128"/>
              </a:rPr>
              <a:t>For measures administered only at post-test, used ANOVA, followed up with pairwise comparisons</a:t>
            </a:r>
          </a:p>
          <a:p>
            <a:r>
              <a:rPr lang="en-US" altLang="en-US" dirty="0">
                <a:ea typeface="ＭＳ Ｐゴシック" panose="020B0600070205080204" pitchFamily="34" charset="-128"/>
              </a:rPr>
              <a:t>Used </a:t>
            </a:r>
            <a:r>
              <a:rPr lang="en-US" altLang="en-US" dirty="0" err="1">
                <a:ea typeface="ＭＳ Ｐゴシック" panose="020B0600070205080204" pitchFamily="34" charset="-128"/>
              </a:rPr>
              <a:t>Benjamini</a:t>
            </a:r>
            <a:r>
              <a:rPr lang="en-US" altLang="en-US" dirty="0">
                <a:ea typeface="ＭＳ Ｐゴシック" panose="020B0600070205080204" pitchFamily="34" charset="-128"/>
              </a:rPr>
              <a:t>-Hochberg procedure for controlling false discovery rate (critical p value .031)</a:t>
            </a:r>
          </a:p>
        </p:txBody>
      </p:sp>
      <p:sp>
        <p:nvSpPr>
          <p:cNvPr id="57347" name="Slide Number Placeholder 3">
            <a:extLst>
              <a:ext uri="{FF2B5EF4-FFF2-40B4-BE49-F238E27FC236}">
                <a16:creationId xmlns:a16="http://schemas.microsoft.com/office/drawing/2014/main" id="{A484F478-8BAF-5045-A0A1-0ABDB733BA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7D0272D-9731-C748-A974-7CCBD37A8AF7}" type="slidenum">
              <a:rPr lang="en-US" altLang="en-US" sz="1200" smtClean="0"/>
              <a:pPr/>
              <a:t>18</a:t>
            </a:fld>
            <a:endParaRPr lang="en-US" altLang="en-US" sz="1200"/>
          </a:p>
        </p:txBody>
      </p:sp>
    </p:spTree>
    <p:extLst>
      <p:ext uri="{BB962C8B-B14F-4D97-AF65-F5344CB8AC3E}">
        <p14:creationId xmlns:p14="http://schemas.microsoft.com/office/powerpoint/2010/main" val="212909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911D3630-EE7B-B74A-9A92-06FD9CC52E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8CAB7A07-4F93-E544-A402-13F007136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A484F478-8BAF-5045-A0A1-0ABDB733BA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7D0272D-9731-C748-A974-7CCBD37A8AF7}" type="slidenum">
              <a:rPr lang="en-US" altLang="en-US" sz="1200" smtClean="0"/>
              <a:pPr/>
              <a:t>19</a:t>
            </a:fld>
            <a:endParaRPr lang="en-US" altLang="en-US" sz="1200"/>
          </a:p>
        </p:txBody>
      </p:sp>
    </p:spTree>
    <p:extLst>
      <p:ext uri="{BB962C8B-B14F-4D97-AF65-F5344CB8AC3E}">
        <p14:creationId xmlns:p14="http://schemas.microsoft.com/office/powerpoint/2010/main" val="2724435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911D3630-EE7B-B74A-9A92-06FD9CC52E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8CAB7A07-4F93-E544-A402-13F007136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A484F478-8BAF-5045-A0A1-0ABDB733BA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7D0272D-9731-C748-A974-7CCBD37A8AF7}" type="slidenum">
              <a:rPr lang="en-US" altLang="en-US" sz="1200" smtClean="0"/>
              <a:pPr/>
              <a:t>20</a:t>
            </a:fld>
            <a:endParaRPr lang="en-US" altLang="en-US" sz="1200"/>
          </a:p>
        </p:txBody>
      </p:sp>
    </p:spTree>
    <p:extLst>
      <p:ext uri="{BB962C8B-B14F-4D97-AF65-F5344CB8AC3E}">
        <p14:creationId xmlns:p14="http://schemas.microsoft.com/office/powerpoint/2010/main" val="313225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911D3630-EE7B-B74A-9A92-06FD9CC52E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8CAB7A07-4F93-E544-A402-13F007136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No statistically significant differences among students in 3 conditions at pre-test</a:t>
            </a:r>
          </a:p>
          <a:p>
            <a:r>
              <a:rPr lang="en-US" sz="1200" kern="1200" dirty="0">
                <a:solidFill>
                  <a:schemeClr val="tx1"/>
                </a:solidFill>
                <a:effectLst/>
                <a:latin typeface="+mn-lt"/>
                <a:ea typeface="+mn-ea"/>
                <a:cs typeface="+mn-cs"/>
              </a:rPr>
              <a:t>Effect sizes at pre-test reflected higher scores for the BAU group on the GRADE and GMRT Vocabulary measures (ranged from -0.22 to -0.06)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Given the effect sizes for the differences at pre-test on the GRADE and GMRT Vocabulary assessments, we used RM-ANOVA to compare growth from pre-test to post-test across conditions in order to address our research questions regarding treatment effects for the aligned T1-T2 condition vs. the non-aligned T2 condition.</a:t>
            </a:r>
          </a:p>
          <a:p>
            <a:endParaRPr lang="en-US" altLang="en-US" dirty="0">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A484F478-8BAF-5045-A0A1-0ABDB733BA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7D0272D-9731-C748-A974-7CCBD37A8AF7}" type="slidenum">
              <a:rPr lang="en-US" altLang="en-US" sz="1200" smtClean="0"/>
              <a:pPr/>
              <a:t>21</a:t>
            </a:fld>
            <a:endParaRPr lang="en-US" altLang="en-US" sz="1200"/>
          </a:p>
        </p:txBody>
      </p:sp>
    </p:spTree>
    <p:extLst>
      <p:ext uri="{BB962C8B-B14F-4D97-AF65-F5344CB8AC3E}">
        <p14:creationId xmlns:p14="http://schemas.microsoft.com/office/powerpoint/2010/main" val="545836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911D3630-EE7B-B74A-9A92-06FD9CC52E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8CAB7A07-4F93-E544-A402-13F007136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A484F478-8BAF-5045-A0A1-0ABDB733BA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37D0272D-9731-C748-A974-7CCBD37A8AF7}" type="slidenum">
              <a:rPr lang="en-US" altLang="en-US" sz="1200" smtClean="0"/>
              <a:pPr/>
              <a:t>22</a:t>
            </a:fld>
            <a:endParaRPr lang="en-US" altLang="en-US" sz="1200"/>
          </a:p>
        </p:txBody>
      </p:sp>
    </p:spTree>
    <p:extLst>
      <p:ext uri="{BB962C8B-B14F-4D97-AF65-F5344CB8AC3E}">
        <p14:creationId xmlns:p14="http://schemas.microsoft.com/office/powerpoint/2010/main" val="3587526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C10E32F-5CAC-5B4C-94E2-AD5B708A7D3F}" type="slidenum">
              <a:rPr kumimoji="0" lang="en-US" sz="1200" b="0" i="0" u="none" strike="noStrike" kern="1200" cap="none" spc="0" normalizeH="0" baseline="0" noProof="0" smtClean="0">
                <a:ln>
                  <a:noFill/>
                </a:ln>
                <a:solidFill>
                  <a:prstClr val="black"/>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Times" charset="0"/>
              <a:ea typeface="+mn-ea"/>
              <a:cs typeface="+mn-cs"/>
            </a:endParaRPr>
          </a:p>
        </p:txBody>
      </p:sp>
    </p:spTree>
    <p:extLst>
      <p:ext uri="{BB962C8B-B14F-4D97-AF65-F5344CB8AC3E}">
        <p14:creationId xmlns:p14="http://schemas.microsoft.com/office/powerpoint/2010/main" val="137820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8EA4A35-FDB6-DF41-969B-792492D9D78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53540CDA-6D90-1F4E-98C6-588A523987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r>
              <a:rPr lang="en-US" altLang="en-US">
                <a:ea typeface="ＭＳ Ｐゴシック" panose="020B0600070205080204" pitchFamily="34" charset="-128"/>
              </a:rPr>
              <a:t>Today’s conversation will be organized about ways to intensify intervention along the following four dimensions. </a:t>
            </a:r>
          </a:p>
          <a:p>
            <a:pPr defTabSz="455613" eaLnBrk="1" hangingPunct="1">
              <a:spcBef>
                <a:spcPct val="0"/>
              </a:spcBef>
            </a:pPr>
            <a:endParaRPr lang="en-US" altLang="en-US">
              <a:ea typeface="ＭＳ Ｐゴシック" panose="020B0600070205080204" pitchFamily="34" charset="-128"/>
            </a:endParaRPr>
          </a:p>
          <a:p>
            <a:pPr defTabSz="455613" eaLnBrk="1" hangingPunct="1">
              <a:spcBef>
                <a:spcPct val="0"/>
              </a:spcBef>
            </a:pPr>
            <a:r>
              <a:rPr lang="en-US" altLang="en-US">
                <a:ea typeface="ＭＳ Ｐゴシック" panose="020B0600070205080204" pitchFamily="34" charset="-128"/>
              </a:rPr>
              <a:t>first and second dimensions already occur frequently in your school. These are typically the most common methods of intensification. </a:t>
            </a:r>
          </a:p>
          <a:p>
            <a:pPr defTabSz="455613" eaLnBrk="1" hangingPunct="1">
              <a:spcBef>
                <a:spcPct val="0"/>
              </a:spcBef>
            </a:pPr>
            <a:r>
              <a:rPr lang="en-US" altLang="en-US">
                <a:ea typeface="ＭＳ Ｐゴシック" panose="020B0600070205080204" pitchFamily="34" charset="-128"/>
              </a:rPr>
              <a:t>We’ve called these </a:t>
            </a:r>
            <a:r>
              <a:rPr lang="en-US" altLang="en-US" b="1" i="1">
                <a:ea typeface="ＭＳ Ｐゴシック" panose="020B0600070205080204" pitchFamily="34" charset="-128"/>
              </a:rPr>
              <a:t>quantitative</a:t>
            </a:r>
            <a:r>
              <a:rPr lang="en-US" altLang="en-US" i="1">
                <a:ea typeface="ＭＳ Ｐゴシック" panose="020B0600070205080204" pitchFamily="34" charset="-128"/>
              </a:rPr>
              <a:t> </a:t>
            </a:r>
            <a:r>
              <a:rPr lang="en-US" altLang="en-US">
                <a:ea typeface="ＭＳ Ｐゴシック" panose="020B0600070205080204" pitchFamily="34" charset="-128"/>
              </a:rPr>
              <a:t>changes to instruction in prior modules. Quantitative changes typically refer to </a:t>
            </a:r>
            <a:r>
              <a:rPr lang="en-US" altLang="en-US" b="1">
                <a:ea typeface="ＭＳ Ｐゴシック" panose="020B0600070205080204" pitchFamily="34" charset="-128"/>
              </a:rPr>
              <a:t>changes that increase the amount of instruction a student receives</a:t>
            </a:r>
            <a:r>
              <a:rPr lang="en-US" altLang="en-US">
                <a:ea typeface="ＭＳ Ｐゴシック" panose="020B0600070205080204" pitchFamily="34" charset="-128"/>
              </a:rPr>
              <a:t>. </a:t>
            </a:r>
          </a:p>
          <a:p>
            <a:pPr defTabSz="455613" eaLnBrk="1" hangingPunct="1">
              <a:spcBef>
                <a:spcPct val="0"/>
              </a:spcBef>
            </a:pPr>
            <a:endParaRPr lang="en-US" altLang="en-US">
              <a:ea typeface="ＭＳ Ｐゴシック" panose="020B0600070205080204" pitchFamily="34" charset="-128"/>
            </a:endParaRPr>
          </a:p>
          <a:p>
            <a:pPr defTabSz="455613" eaLnBrk="1" hangingPunct="1">
              <a:spcBef>
                <a:spcPct val="0"/>
              </a:spcBef>
            </a:pPr>
            <a:r>
              <a:rPr lang="en-US" altLang="en-US">
                <a:ea typeface="ＭＳ Ｐゴシック" panose="020B0600070205080204" pitchFamily="34" charset="-128"/>
              </a:rPr>
              <a:t>The third and fourth dimensions are consistent with </a:t>
            </a:r>
            <a:r>
              <a:rPr lang="en-US" altLang="en-US" b="1" i="1">
                <a:ea typeface="ＭＳ Ｐゴシック" panose="020B0600070205080204" pitchFamily="34" charset="-128"/>
              </a:rPr>
              <a:t>qualitative</a:t>
            </a:r>
            <a:r>
              <a:rPr lang="en-US" altLang="en-US" i="1">
                <a:ea typeface="ＭＳ Ｐゴシック" panose="020B0600070205080204" pitchFamily="34" charset="-128"/>
              </a:rPr>
              <a:t> </a:t>
            </a:r>
            <a:r>
              <a:rPr lang="en-US" altLang="en-US">
                <a:ea typeface="ＭＳ Ｐゴシック" panose="020B0600070205080204" pitchFamily="34" charset="-128"/>
              </a:rPr>
              <a:t>changes, or </a:t>
            </a:r>
            <a:r>
              <a:rPr lang="en-US" altLang="en-US" b="1">
                <a:ea typeface="ＭＳ Ｐゴシック" panose="020B0600070205080204" pitchFamily="34" charset="-128"/>
              </a:rPr>
              <a:t>adaptations that change the method or content of instruction/intervention delivered</a:t>
            </a:r>
            <a:r>
              <a:rPr lang="en-US" altLang="en-US">
                <a:ea typeface="ＭＳ Ｐゴシック" panose="020B0600070205080204" pitchFamily="34" charset="-128"/>
              </a:rPr>
              <a:t>. We’ll spend time discussing each of four dimensions now, but will spend most of the time on dimensions three and four because you may be less familiar with them. </a:t>
            </a:r>
            <a:endParaRPr lang="en-US" altLang="en-US" i="1">
              <a:ea typeface="ＭＳ Ｐゴシック" panose="020B0600070205080204" pitchFamily="34" charset="-128"/>
            </a:endParaRPr>
          </a:p>
          <a:p>
            <a:pPr defTabSz="455613" eaLnBrk="1" hangingPunct="1">
              <a:spcBef>
                <a:spcPct val="0"/>
              </a:spcBef>
            </a:pPr>
            <a:endParaRPr lang="en-US" altLang="en-US" i="1">
              <a:ea typeface="ＭＳ Ｐゴシック" panose="020B0600070205080204" pitchFamily="34" charset="-128"/>
            </a:endParaRPr>
          </a:p>
          <a:p>
            <a:pPr defTabSz="455613" eaLnBrk="1" hangingPunct="1">
              <a:spcBef>
                <a:spcPct val="0"/>
              </a:spcBef>
            </a:pPr>
            <a:endParaRPr lang="en-US" altLang="en-US" i="1">
              <a:ea typeface="ＭＳ Ｐゴシック" panose="020B0600070205080204" pitchFamily="34" charset="-128"/>
            </a:endParaRPr>
          </a:p>
          <a:p>
            <a:pPr defTabSz="455613" eaLnBrk="1" hangingPunct="1">
              <a:spcBef>
                <a:spcPct val="0"/>
              </a:spcBef>
            </a:pPr>
            <a:r>
              <a:rPr lang="en-US" altLang="en-US" i="1">
                <a:ea typeface="ＭＳ Ｐゴシック" panose="020B0600070205080204" pitchFamily="34" charset="-128"/>
              </a:rPr>
              <a:t>To read more, see: Vaughn, S., Wanzek, J., Murray, C. S., &amp; Roberts, G. (2012). Intensive interventions for students struggling in reading and mathematics: A practice guide. Portsmouth, NH: RMC Research Corporation, Center on Instruction. Retrieved from </a:t>
            </a:r>
            <a:r>
              <a:rPr lang="en-US" altLang="en-US" i="1">
                <a:ea typeface="ＭＳ Ｐゴシック" panose="020B0600070205080204" pitchFamily="34" charset="-128"/>
                <a:hlinkClick r:id="rId3"/>
              </a:rPr>
              <a:t>http://www.centeroninstruction.org/files/Intensive%20Interventions%20for%20Students%20Struggling%20in%20Reading%20%26%20Math.pdf</a:t>
            </a:r>
            <a:r>
              <a:rPr lang="en-US" altLang="en-US" i="1">
                <a:ea typeface="ＭＳ Ｐゴシック" panose="020B0600070205080204" pitchFamily="34" charset="-128"/>
              </a:rPr>
              <a:t>.  </a:t>
            </a:r>
          </a:p>
          <a:p>
            <a:pPr defTabSz="455613" eaLnBrk="1" hangingPunct="1">
              <a:spcBef>
                <a:spcPct val="0"/>
              </a:spcBef>
            </a:pPr>
            <a:endParaRPr lang="en-US" altLang="en-US" i="1">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8FB680FB-5755-1D4F-877F-D24FE8D183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E4125B5-BED6-0A4A-AE65-4978E837DCDC}" type="slidenum">
              <a:rPr lang="en-US" altLang="en-US" sz="1200"/>
              <a:pPr eaLnBrk="1" hangingPunct="1"/>
              <a:t>2</a:t>
            </a:fld>
            <a:endParaRPr lang="en-US" altLang="en-US" sz="1200"/>
          </a:p>
        </p:txBody>
      </p:sp>
    </p:spTree>
    <p:extLst>
      <p:ext uri="{BB962C8B-B14F-4D97-AF65-F5344CB8AC3E}">
        <p14:creationId xmlns:p14="http://schemas.microsoft.com/office/powerpoint/2010/main" val="2954573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28</a:t>
            </a:fld>
            <a:endParaRPr lang="en-US"/>
          </a:p>
        </p:txBody>
      </p:sp>
    </p:spTree>
    <p:extLst>
      <p:ext uri="{BB962C8B-B14F-4D97-AF65-F5344CB8AC3E}">
        <p14:creationId xmlns:p14="http://schemas.microsoft.com/office/powerpoint/2010/main" val="1149507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29</a:t>
            </a:fld>
            <a:endParaRPr lang="en-US"/>
          </a:p>
        </p:txBody>
      </p:sp>
    </p:spTree>
    <p:extLst>
      <p:ext uri="{BB962C8B-B14F-4D97-AF65-F5344CB8AC3E}">
        <p14:creationId xmlns:p14="http://schemas.microsoft.com/office/powerpoint/2010/main" val="2682515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30</a:t>
            </a:fld>
            <a:endParaRPr lang="en-US"/>
          </a:p>
        </p:txBody>
      </p:sp>
    </p:spTree>
    <p:extLst>
      <p:ext uri="{BB962C8B-B14F-4D97-AF65-F5344CB8AC3E}">
        <p14:creationId xmlns:p14="http://schemas.microsoft.com/office/powerpoint/2010/main" val="1622236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FCDB1C41-C2D5-764B-AB6C-890EB22DF2D1}" type="slidenum">
              <a:rPr lang="en-US" smtClean="0"/>
              <a:t>31</a:t>
            </a:fld>
            <a:endParaRPr lang="en-US"/>
          </a:p>
        </p:txBody>
      </p:sp>
    </p:spTree>
    <p:extLst>
      <p:ext uri="{BB962C8B-B14F-4D97-AF65-F5344CB8AC3E}">
        <p14:creationId xmlns:p14="http://schemas.microsoft.com/office/powerpoint/2010/main" val="663400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32</a:t>
            </a:fld>
            <a:endParaRPr lang="en-US"/>
          </a:p>
        </p:txBody>
      </p:sp>
    </p:spTree>
    <p:extLst>
      <p:ext uri="{BB962C8B-B14F-4D97-AF65-F5344CB8AC3E}">
        <p14:creationId xmlns:p14="http://schemas.microsoft.com/office/powerpoint/2010/main" val="2875252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33</a:t>
            </a:fld>
            <a:endParaRPr lang="en-US"/>
          </a:p>
        </p:txBody>
      </p:sp>
    </p:spTree>
    <p:extLst>
      <p:ext uri="{BB962C8B-B14F-4D97-AF65-F5344CB8AC3E}">
        <p14:creationId xmlns:p14="http://schemas.microsoft.com/office/powerpoint/2010/main" val="3161218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34</a:t>
            </a:fld>
            <a:endParaRPr lang="en-US"/>
          </a:p>
        </p:txBody>
      </p:sp>
    </p:spTree>
    <p:extLst>
      <p:ext uri="{BB962C8B-B14F-4D97-AF65-F5344CB8AC3E}">
        <p14:creationId xmlns:p14="http://schemas.microsoft.com/office/powerpoint/2010/main" val="2769681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35</a:t>
            </a:fld>
            <a:endParaRPr lang="en-US"/>
          </a:p>
        </p:txBody>
      </p:sp>
    </p:spTree>
    <p:extLst>
      <p:ext uri="{BB962C8B-B14F-4D97-AF65-F5344CB8AC3E}">
        <p14:creationId xmlns:p14="http://schemas.microsoft.com/office/powerpoint/2010/main" val="909743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36</a:t>
            </a:fld>
            <a:endParaRPr lang="en-US"/>
          </a:p>
        </p:txBody>
      </p:sp>
    </p:spTree>
    <p:extLst>
      <p:ext uri="{BB962C8B-B14F-4D97-AF65-F5344CB8AC3E}">
        <p14:creationId xmlns:p14="http://schemas.microsoft.com/office/powerpoint/2010/main" val="4198233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37</a:t>
            </a:fld>
            <a:endParaRPr lang="en-US"/>
          </a:p>
        </p:txBody>
      </p:sp>
    </p:spTree>
    <p:extLst>
      <p:ext uri="{BB962C8B-B14F-4D97-AF65-F5344CB8AC3E}">
        <p14:creationId xmlns:p14="http://schemas.microsoft.com/office/powerpoint/2010/main" val="1230934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E0FF1-36B4-9B47-83ED-01AB651632F1}" type="slidenum">
              <a:rPr lang="en-US"/>
              <a:pPr/>
              <a:t>3</a:t>
            </a:fld>
            <a:endParaRPr lang="en-US"/>
          </a:p>
        </p:txBody>
      </p:sp>
      <p:sp>
        <p:nvSpPr>
          <p:cNvPr id="15362" name="Rectangle 2"/>
          <p:cNvSpPr>
            <a:spLocks noGrp="1" noRot="1" noChangeAspect="1" noChangeArrowheads="1" noTextEdit="1"/>
          </p:cNvSpPr>
          <p:nvPr>
            <p:ph type="sldImg"/>
          </p:nvPr>
        </p:nvSpPr>
        <p:spPr>
          <a:xfrm>
            <a:off x="384175" y="685800"/>
            <a:ext cx="6094413" cy="3429000"/>
          </a:xfrm>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p:txBody>
          <a:bodyPr/>
          <a:lstStyle/>
          <a:p>
            <a:pPr lvl="0"/>
            <a:endParaRPr lang="en-US" sz="1100" dirty="0"/>
          </a:p>
          <a:p>
            <a:endParaRPr lang="en-US" sz="1100" dirty="0">
              <a:latin typeface="Tahoma" charset="0"/>
            </a:endParaRPr>
          </a:p>
        </p:txBody>
      </p:sp>
      <p:sp>
        <p:nvSpPr>
          <p:cNvPr id="2" name="Header Placeholder 1"/>
          <p:cNvSpPr>
            <a:spLocks noGrp="1"/>
          </p:cNvSpPr>
          <p:nvPr>
            <p:ph type="hdr" sz="quarte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1103560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38</a:t>
            </a:fld>
            <a:endParaRPr lang="en-US"/>
          </a:p>
        </p:txBody>
      </p:sp>
    </p:spTree>
    <p:extLst>
      <p:ext uri="{BB962C8B-B14F-4D97-AF65-F5344CB8AC3E}">
        <p14:creationId xmlns:p14="http://schemas.microsoft.com/office/powerpoint/2010/main" val="4225158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39</a:t>
            </a:fld>
            <a:endParaRPr lang="en-US"/>
          </a:p>
        </p:txBody>
      </p:sp>
    </p:spTree>
    <p:extLst>
      <p:ext uri="{BB962C8B-B14F-4D97-AF65-F5344CB8AC3E}">
        <p14:creationId xmlns:p14="http://schemas.microsoft.com/office/powerpoint/2010/main" val="228230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40</a:t>
            </a:fld>
            <a:endParaRPr lang="en-US"/>
          </a:p>
        </p:txBody>
      </p:sp>
    </p:spTree>
    <p:extLst>
      <p:ext uri="{BB962C8B-B14F-4D97-AF65-F5344CB8AC3E}">
        <p14:creationId xmlns:p14="http://schemas.microsoft.com/office/powerpoint/2010/main" val="332013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CDB1C41-C2D5-764B-AB6C-890EB22DF2D1}" type="slidenum">
              <a:rPr lang="en-US" smtClean="0"/>
              <a:t>41</a:t>
            </a:fld>
            <a:endParaRPr lang="en-US"/>
          </a:p>
        </p:txBody>
      </p:sp>
    </p:spTree>
    <p:extLst>
      <p:ext uri="{BB962C8B-B14F-4D97-AF65-F5344CB8AC3E}">
        <p14:creationId xmlns:p14="http://schemas.microsoft.com/office/powerpoint/2010/main" val="684120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0356066-69A7-2242-9F4D-38EB05241AB4}" type="slidenum">
              <a:rPr lang="en-US" smtClean="0"/>
              <a:pPr/>
              <a:t>42</a:t>
            </a:fld>
            <a:endParaRPr lang="en-US" dirty="0"/>
          </a:p>
        </p:txBody>
      </p:sp>
    </p:spTree>
    <p:extLst>
      <p:ext uri="{BB962C8B-B14F-4D97-AF65-F5344CB8AC3E}">
        <p14:creationId xmlns:p14="http://schemas.microsoft.com/office/powerpoint/2010/main" val="4272678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43</a:t>
            </a:fld>
            <a:endParaRPr lang="en-US"/>
          </a:p>
        </p:txBody>
      </p:sp>
    </p:spTree>
    <p:extLst>
      <p:ext uri="{BB962C8B-B14F-4D97-AF65-F5344CB8AC3E}">
        <p14:creationId xmlns:p14="http://schemas.microsoft.com/office/powerpoint/2010/main" val="2883247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44</a:t>
            </a:fld>
            <a:endParaRPr lang="en-US"/>
          </a:p>
        </p:txBody>
      </p:sp>
    </p:spTree>
    <p:extLst>
      <p:ext uri="{BB962C8B-B14F-4D97-AF65-F5344CB8AC3E}">
        <p14:creationId xmlns:p14="http://schemas.microsoft.com/office/powerpoint/2010/main" val="2959682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45</a:t>
            </a:fld>
            <a:endParaRPr lang="en-US"/>
          </a:p>
        </p:txBody>
      </p:sp>
    </p:spTree>
    <p:extLst>
      <p:ext uri="{BB962C8B-B14F-4D97-AF65-F5344CB8AC3E}">
        <p14:creationId xmlns:p14="http://schemas.microsoft.com/office/powerpoint/2010/main" val="1947212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46</a:t>
            </a:fld>
            <a:endParaRPr lang="en-US"/>
          </a:p>
        </p:txBody>
      </p:sp>
    </p:spTree>
    <p:extLst>
      <p:ext uri="{BB962C8B-B14F-4D97-AF65-F5344CB8AC3E}">
        <p14:creationId xmlns:p14="http://schemas.microsoft.com/office/powerpoint/2010/main" val="1299935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47</a:t>
            </a:fld>
            <a:endParaRPr lang="en-US"/>
          </a:p>
        </p:txBody>
      </p:sp>
    </p:spTree>
    <p:extLst>
      <p:ext uri="{BB962C8B-B14F-4D97-AF65-F5344CB8AC3E}">
        <p14:creationId xmlns:p14="http://schemas.microsoft.com/office/powerpoint/2010/main" val="329945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E0FF1-36B4-9B47-83ED-01AB651632F1}" type="slidenum">
              <a:rPr lang="en-US"/>
              <a:pPr/>
              <a:t>4</a:t>
            </a:fld>
            <a:endParaRPr lang="en-US"/>
          </a:p>
        </p:txBody>
      </p:sp>
      <p:sp>
        <p:nvSpPr>
          <p:cNvPr id="15362" name="Rectangle 2"/>
          <p:cNvSpPr>
            <a:spLocks noGrp="1" noRot="1" noChangeAspect="1" noChangeArrowheads="1" noTextEdit="1"/>
          </p:cNvSpPr>
          <p:nvPr>
            <p:ph type="sldImg"/>
          </p:nvPr>
        </p:nvSpPr>
        <p:spPr>
          <a:xfrm>
            <a:off x="384175" y="685800"/>
            <a:ext cx="6094413" cy="3429000"/>
          </a:xfrm>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p:txBody>
          <a:bodyPr/>
          <a:lstStyle/>
          <a:p>
            <a:pPr lvl="0"/>
            <a:r>
              <a:rPr lang="en-US" sz="1100" dirty="0"/>
              <a:t>Multi-tiered systems of support, students receive small group intervention in addition to their whole class instruction</a:t>
            </a:r>
          </a:p>
          <a:p>
            <a:pPr lvl="0"/>
            <a:r>
              <a:rPr lang="en-US" sz="1100" dirty="0"/>
              <a:t>May be provided by a different teacher, address different content, not aligned or connected to whole class</a:t>
            </a:r>
          </a:p>
          <a:p>
            <a:pPr lvl="0"/>
            <a:endParaRPr lang="en-US" sz="1100" dirty="0"/>
          </a:p>
          <a:p>
            <a:pPr lvl="0"/>
            <a:r>
              <a:rPr lang="en-US" sz="1100" dirty="0"/>
              <a:t>Intervention that is not aligned – causes problem in that time in T1 is less meaningful for students, less aligned --- generalization is even more difficult</a:t>
            </a:r>
          </a:p>
          <a:p>
            <a:pPr lvl="0"/>
            <a:r>
              <a:rPr lang="en-US" sz="1100" dirty="0"/>
              <a:t>Compartmentalized, lacks cohesion across the tiers that could maximize instruction intensity</a:t>
            </a:r>
          </a:p>
          <a:p>
            <a:endParaRPr lang="en-US" sz="1100" dirty="0">
              <a:latin typeface="Tahoma" charset="0"/>
            </a:endParaRPr>
          </a:p>
        </p:txBody>
      </p:sp>
      <p:sp>
        <p:nvSpPr>
          <p:cNvPr id="2" name="Header Placeholder 1"/>
          <p:cNvSpPr>
            <a:spLocks noGrp="1"/>
          </p:cNvSpPr>
          <p:nvPr>
            <p:ph type="hdr" sz="quarte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2352748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48</a:t>
            </a:fld>
            <a:endParaRPr lang="en-US"/>
          </a:p>
        </p:txBody>
      </p:sp>
    </p:spTree>
    <p:extLst>
      <p:ext uri="{BB962C8B-B14F-4D97-AF65-F5344CB8AC3E}">
        <p14:creationId xmlns:p14="http://schemas.microsoft.com/office/powerpoint/2010/main" val="2746103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49</a:t>
            </a:fld>
            <a:endParaRPr lang="en-US"/>
          </a:p>
        </p:txBody>
      </p:sp>
    </p:spTree>
    <p:extLst>
      <p:ext uri="{BB962C8B-B14F-4D97-AF65-F5344CB8AC3E}">
        <p14:creationId xmlns:p14="http://schemas.microsoft.com/office/powerpoint/2010/main" val="3881148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50</a:t>
            </a:fld>
            <a:endParaRPr lang="en-US"/>
          </a:p>
        </p:txBody>
      </p:sp>
    </p:spTree>
    <p:extLst>
      <p:ext uri="{BB962C8B-B14F-4D97-AF65-F5344CB8AC3E}">
        <p14:creationId xmlns:p14="http://schemas.microsoft.com/office/powerpoint/2010/main" val="3844032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51</a:t>
            </a:fld>
            <a:endParaRPr lang="en-US"/>
          </a:p>
        </p:txBody>
      </p:sp>
    </p:spTree>
    <p:extLst>
      <p:ext uri="{BB962C8B-B14F-4D97-AF65-F5344CB8AC3E}">
        <p14:creationId xmlns:p14="http://schemas.microsoft.com/office/powerpoint/2010/main" val="3941584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52</a:t>
            </a:fld>
            <a:endParaRPr lang="en-US"/>
          </a:p>
        </p:txBody>
      </p:sp>
    </p:spTree>
    <p:extLst>
      <p:ext uri="{BB962C8B-B14F-4D97-AF65-F5344CB8AC3E}">
        <p14:creationId xmlns:p14="http://schemas.microsoft.com/office/powerpoint/2010/main" val="2796189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53</a:t>
            </a:fld>
            <a:endParaRPr lang="en-US"/>
          </a:p>
        </p:txBody>
      </p:sp>
    </p:spTree>
    <p:extLst>
      <p:ext uri="{BB962C8B-B14F-4D97-AF65-F5344CB8AC3E}">
        <p14:creationId xmlns:p14="http://schemas.microsoft.com/office/powerpoint/2010/main" val="3986808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solidFill>
            </a:endParaRPr>
          </a:p>
        </p:txBody>
      </p:sp>
      <p:sp>
        <p:nvSpPr>
          <p:cNvPr id="4" name="Slide Number Placeholder 3"/>
          <p:cNvSpPr>
            <a:spLocks noGrp="1"/>
          </p:cNvSpPr>
          <p:nvPr>
            <p:ph type="sldNum" sz="quarter" idx="5"/>
          </p:nvPr>
        </p:nvSpPr>
        <p:spPr/>
        <p:txBody>
          <a:bodyPr/>
          <a:lstStyle/>
          <a:p>
            <a:fld id="{FCDB1C41-C2D5-764B-AB6C-890EB22DF2D1}" type="slidenum">
              <a:rPr lang="en-US" smtClean="0"/>
              <a:t>54</a:t>
            </a:fld>
            <a:endParaRPr lang="en-US"/>
          </a:p>
        </p:txBody>
      </p:sp>
    </p:spTree>
    <p:extLst>
      <p:ext uri="{BB962C8B-B14F-4D97-AF65-F5344CB8AC3E}">
        <p14:creationId xmlns:p14="http://schemas.microsoft.com/office/powerpoint/2010/main" val="20025151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55</a:t>
            </a:fld>
            <a:endParaRPr lang="en-US"/>
          </a:p>
        </p:txBody>
      </p:sp>
    </p:spTree>
    <p:extLst>
      <p:ext uri="{BB962C8B-B14F-4D97-AF65-F5344CB8AC3E}">
        <p14:creationId xmlns:p14="http://schemas.microsoft.com/office/powerpoint/2010/main" val="226752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56</a:t>
            </a:fld>
            <a:endParaRPr lang="en-US"/>
          </a:p>
        </p:txBody>
      </p:sp>
    </p:spTree>
    <p:extLst>
      <p:ext uri="{BB962C8B-B14F-4D97-AF65-F5344CB8AC3E}">
        <p14:creationId xmlns:p14="http://schemas.microsoft.com/office/powerpoint/2010/main" val="4262818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57</a:t>
            </a:fld>
            <a:endParaRPr lang="en-US"/>
          </a:p>
        </p:txBody>
      </p:sp>
    </p:spTree>
    <p:extLst>
      <p:ext uri="{BB962C8B-B14F-4D97-AF65-F5344CB8AC3E}">
        <p14:creationId xmlns:p14="http://schemas.microsoft.com/office/powerpoint/2010/main" val="1441870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5"/>
          </p:nvPr>
        </p:nvSpPr>
        <p:spPr/>
        <p:txBody>
          <a:bodyPr/>
          <a:lstStyle/>
          <a:p>
            <a:fld id="{CBFCAE13-5815-0841-8024-437448AB89ED}" type="slidenum">
              <a:rPr lang="en-US" smtClean="0"/>
              <a:t>5</a:t>
            </a:fld>
            <a:endParaRPr lang="en-US"/>
          </a:p>
        </p:txBody>
      </p:sp>
    </p:spTree>
    <p:extLst>
      <p:ext uri="{BB962C8B-B14F-4D97-AF65-F5344CB8AC3E}">
        <p14:creationId xmlns:p14="http://schemas.microsoft.com/office/powerpoint/2010/main" val="3333382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58</a:t>
            </a:fld>
            <a:endParaRPr lang="en-US"/>
          </a:p>
        </p:txBody>
      </p:sp>
    </p:spTree>
    <p:extLst>
      <p:ext uri="{BB962C8B-B14F-4D97-AF65-F5344CB8AC3E}">
        <p14:creationId xmlns:p14="http://schemas.microsoft.com/office/powerpoint/2010/main" val="2385948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59</a:t>
            </a:fld>
            <a:endParaRPr lang="en-US"/>
          </a:p>
        </p:txBody>
      </p:sp>
    </p:spTree>
    <p:extLst>
      <p:ext uri="{BB962C8B-B14F-4D97-AF65-F5344CB8AC3E}">
        <p14:creationId xmlns:p14="http://schemas.microsoft.com/office/powerpoint/2010/main" val="33960458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60</a:t>
            </a:fld>
            <a:endParaRPr lang="en-US"/>
          </a:p>
        </p:txBody>
      </p:sp>
    </p:spTree>
    <p:extLst>
      <p:ext uri="{BB962C8B-B14F-4D97-AF65-F5344CB8AC3E}">
        <p14:creationId xmlns:p14="http://schemas.microsoft.com/office/powerpoint/2010/main" val="6239594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61</a:t>
            </a:fld>
            <a:endParaRPr lang="en-US"/>
          </a:p>
        </p:txBody>
      </p:sp>
    </p:spTree>
    <p:extLst>
      <p:ext uri="{BB962C8B-B14F-4D97-AF65-F5344CB8AC3E}">
        <p14:creationId xmlns:p14="http://schemas.microsoft.com/office/powerpoint/2010/main" val="23232738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DB1C41-C2D5-764B-AB6C-890EB22DF2D1}" type="slidenum">
              <a:rPr lang="en-US" smtClean="0"/>
              <a:t>62</a:t>
            </a:fld>
            <a:endParaRPr lang="en-US"/>
          </a:p>
        </p:txBody>
      </p:sp>
    </p:spTree>
    <p:extLst>
      <p:ext uri="{BB962C8B-B14F-4D97-AF65-F5344CB8AC3E}">
        <p14:creationId xmlns:p14="http://schemas.microsoft.com/office/powerpoint/2010/main" val="177278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DB1C41-C2D5-764B-AB6C-890EB22DF2D1}" type="slidenum">
              <a:rPr lang="en-US" smtClean="0"/>
              <a:t>63</a:t>
            </a:fld>
            <a:endParaRPr lang="en-US"/>
          </a:p>
        </p:txBody>
      </p:sp>
    </p:spTree>
    <p:extLst>
      <p:ext uri="{BB962C8B-B14F-4D97-AF65-F5344CB8AC3E}">
        <p14:creationId xmlns:p14="http://schemas.microsoft.com/office/powerpoint/2010/main" val="3567877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Few studies at the elementary grades examining aligned Tier 1 and Tier 2 approaches</a:t>
            </a:r>
          </a:p>
          <a:p>
            <a:endParaRPr lang="en-US" dirty="0"/>
          </a:p>
        </p:txBody>
      </p:sp>
      <p:sp>
        <p:nvSpPr>
          <p:cNvPr id="4" name="Slide Number Placeholder 3"/>
          <p:cNvSpPr>
            <a:spLocks noGrp="1"/>
          </p:cNvSpPr>
          <p:nvPr>
            <p:ph type="sldNum" sz="quarter" idx="5"/>
          </p:nvPr>
        </p:nvSpPr>
        <p:spPr/>
        <p:txBody>
          <a:bodyPr/>
          <a:lstStyle/>
          <a:p>
            <a:fld id="{CBFCAE13-5815-0841-8024-437448AB89ED}" type="slidenum">
              <a:rPr lang="en-US" smtClean="0"/>
              <a:t>8</a:t>
            </a:fld>
            <a:endParaRPr lang="en-US"/>
          </a:p>
        </p:txBody>
      </p:sp>
    </p:spTree>
    <p:extLst>
      <p:ext uri="{BB962C8B-B14F-4D97-AF65-F5344CB8AC3E}">
        <p14:creationId xmlns:p14="http://schemas.microsoft.com/office/powerpoint/2010/main" val="3048573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intervention, students learned step.1 of gist and practice that for a few lessons, then they learned step 2, then they practiced combining these steps</a:t>
            </a:r>
          </a:p>
          <a:p>
            <a:r>
              <a:rPr lang="en-US" dirty="0"/>
              <a:t>Focus on fix-up practices</a:t>
            </a:r>
          </a:p>
          <a:p>
            <a:r>
              <a:rPr lang="en-US" dirty="0"/>
              <a:t>For questioning, each question type was introduced on a separate day; interleaving of the question types across the 6 weeks</a:t>
            </a:r>
          </a:p>
        </p:txBody>
      </p:sp>
      <p:sp>
        <p:nvSpPr>
          <p:cNvPr id="4" name="Slide Number Placeholder 3"/>
          <p:cNvSpPr>
            <a:spLocks noGrp="1"/>
          </p:cNvSpPr>
          <p:nvPr>
            <p:ph type="sldNum" sz="quarter" idx="5"/>
          </p:nvPr>
        </p:nvSpPr>
        <p:spPr/>
        <p:txBody>
          <a:bodyPr/>
          <a:lstStyle/>
          <a:p>
            <a:fld id="{1C24675E-097E-FD4F-BF5D-54C333598DCA}" type="slidenum">
              <a:rPr lang="en-US" smtClean="0"/>
              <a:t>9</a:t>
            </a:fld>
            <a:endParaRPr lang="en-US"/>
          </a:p>
        </p:txBody>
      </p:sp>
    </p:spTree>
    <p:extLst>
      <p:ext uri="{BB962C8B-B14F-4D97-AF65-F5344CB8AC3E}">
        <p14:creationId xmlns:p14="http://schemas.microsoft.com/office/powerpoint/2010/main" val="389480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E0FF1-36B4-9B47-83ED-01AB651632F1}" type="slidenum">
              <a:rPr lang="en-US"/>
              <a:pPr/>
              <a:t>10</a:t>
            </a:fld>
            <a:endParaRPr lang="en-US"/>
          </a:p>
        </p:txBody>
      </p:sp>
      <p:sp>
        <p:nvSpPr>
          <p:cNvPr id="15362" name="Rectangle 2"/>
          <p:cNvSpPr>
            <a:spLocks noGrp="1" noRot="1" noChangeAspect="1" noChangeArrowheads="1" noTextEdit="1"/>
          </p:cNvSpPr>
          <p:nvPr>
            <p:ph type="sldImg"/>
          </p:nvPr>
        </p:nvSpPr>
        <p:spPr>
          <a:xfrm>
            <a:off x="384175" y="685800"/>
            <a:ext cx="6094413" cy="3429000"/>
          </a:xfrm>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What is the effect of a Tier 1 content are reading instruction in social studies combined with a highly aligned Tier 2 reading intervention compare to a BAU condition on students’ vocabulary, content knowledge, and reading comprehension?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What is the effect of a Tier 2 reading intervention NOT aligned to Tier 1 content area instruction compared with a BAU condition on students’ vocabulary, content knowledge, and reading comprehension?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Conducting a quasi-experimental design study in 12 elementary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Students were identified as struggling readers – recruited from 12 campuses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Change headers – aligned, misaligned, BAU</a:t>
            </a:r>
          </a:p>
          <a:p>
            <a:pPr lvl="0"/>
            <a:endParaRPr lang="en-US" sz="1100" dirty="0"/>
          </a:p>
          <a:p>
            <a:endParaRPr lang="en-US" sz="1100" dirty="0">
              <a:latin typeface="Tahoma" charset="0"/>
            </a:endParaRPr>
          </a:p>
        </p:txBody>
      </p:sp>
      <p:sp>
        <p:nvSpPr>
          <p:cNvPr id="2" name="Header Placeholder 1"/>
          <p:cNvSpPr>
            <a:spLocks noGrp="1"/>
          </p:cNvSpPr>
          <p:nvPr>
            <p:ph type="hdr" sz="quarte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128640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E2AA57B1-A9B6-5147-A3AB-35908466BA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DE217721-4492-2144-8411-ADDB4AA619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A434437D-6886-B546-8610-A561A96FDC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2" charset="0"/>
                <a:ea typeface="ＭＳ Ｐゴシック" panose="020B0600070205080204" pitchFamily="34" charset="-128"/>
              </a:defRPr>
            </a:lvl1pPr>
            <a:lvl2pPr marL="742950" indent="-285750">
              <a:defRPr sz="2400">
                <a:solidFill>
                  <a:schemeClr val="tx1"/>
                </a:solidFill>
                <a:latin typeface="Times" pitchFamily="2" charset="0"/>
                <a:ea typeface="ＭＳ Ｐゴシック" panose="020B0600070205080204" pitchFamily="34" charset="-128"/>
              </a:defRPr>
            </a:lvl2pPr>
            <a:lvl3pPr marL="1143000" indent="-228600">
              <a:defRPr sz="2400">
                <a:solidFill>
                  <a:schemeClr val="tx1"/>
                </a:solidFill>
                <a:latin typeface="Times" pitchFamily="2" charset="0"/>
                <a:ea typeface="ＭＳ Ｐゴシック" panose="020B0600070205080204" pitchFamily="34" charset="-128"/>
              </a:defRPr>
            </a:lvl3pPr>
            <a:lvl4pPr marL="1600200" indent="-228600">
              <a:defRPr sz="2400">
                <a:solidFill>
                  <a:schemeClr val="tx1"/>
                </a:solidFill>
                <a:latin typeface="Times" pitchFamily="2" charset="0"/>
                <a:ea typeface="ＭＳ Ｐゴシック" panose="020B0600070205080204" pitchFamily="34" charset="-128"/>
              </a:defRPr>
            </a:lvl4pPr>
            <a:lvl5pPr marL="2057400" indent="-22860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fld id="{0FB9AEB4-9BE7-764F-973D-C0918CAA6FCC}" type="slidenum">
              <a:rPr lang="en-US" altLang="en-US" sz="1200" smtClean="0"/>
              <a:pPr/>
              <a:t>12</a:t>
            </a:fld>
            <a:endParaRPr lang="en-US" altLang="en-US" sz="1200"/>
          </a:p>
        </p:txBody>
      </p:sp>
    </p:spTree>
    <p:extLst>
      <p:ext uri="{BB962C8B-B14F-4D97-AF65-F5344CB8AC3E}">
        <p14:creationId xmlns:p14="http://schemas.microsoft.com/office/powerpoint/2010/main" val="1000890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957B-F111-4C48-B4BC-5832FB4D78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C707EE-21C6-794B-AD36-57A2FF2CC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D623CD-961C-F947-BF6D-233D795BA6F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5655CE5-D904-4B41-9A69-DA6C5AF50F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8366E1-2E1E-9F47-8726-1513C7B6253A}"/>
              </a:ext>
            </a:extLst>
          </p:cNvPr>
          <p:cNvSpPr>
            <a:spLocks noGrp="1"/>
          </p:cNvSpPr>
          <p:nvPr>
            <p:ph type="sldNum" sz="quarter" idx="12"/>
          </p:nvPr>
        </p:nvSpPr>
        <p:spPr/>
        <p:txBody>
          <a:bodyPr/>
          <a:lstStyle/>
          <a:p>
            <a:fld id="{EE27B12D-0E00-E54E-A352-3B245D2B91E3}" type="slidenum">
              <a:rPr lang="en-US" smtClean="0"/>
              <a:t>‹#›</a:t>
            </a:fld>
            <a:endParaRPr lang="en-US" dirty="0"/>
          </a:p>
        </p:txBody>
      </p:sp>
    </p:spTree>
    <p:extLst>
      <p:ext uri="{BB962C8B-B14F-4D97-AF65-F5344CB8AC3E}">
        <p14:creationId xmlns:p14="http://schemas.microsoft.com/office/powerpoint/2010/main" val="211676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A07C-7DF9-5544-8793-B36EA8CA2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405969-5101-5549-92C2-12EDB7EA5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37D894-9749-134D-B93E-DE8C62D6B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81E49B-402F-D74B-92B7-F3705CA32E6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4014133-B729-2546-B5B8-46B8E3A77A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C67E39-5BDD-074E-960D-2A3FDCE37349}"/>
              </a:ext>
            </a:extLst>
          </p:cNvPr>
          <p:cNvSpPr>
            <a:spLocks noGrp="1"/>
          </p:cNvSpPr>
          <p:nvPr>
            <p:ph type="sldNum" sz="quarter" idx="12"/>
          </p:nvPr>
        </p:nvSpPr>
        <p:spPr/>
        <p:txBody>
          <a:bodyPr/>
          <a:lstStyle/>
          <a:p>
            <a:fld id="{EE27B12D-0E00-E54E-A352-3B245D2B91E3}" type="slidenum">
              <a:rPr lang="en-US" smtClean="0"/>
              <a:t>‹#›</a:t>
            </a:fld>
            <a:endParaRPr lang="en-US" dirty="0"/>
          </a:p>
        </p:txBody>
      </p:sp>
    </p:spTree>
    <p:extLst>
      <p:ext uri="{BB962C8B-B14F-4D97-AF65-F5344CB8AC3E}">
        <p14:creationId xmlns:p14="http://schemas.microsoft.com/office/powerpoint/2010/main" val="102358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4A7C-08A1-C54E-B646-0B6BB6FD1C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AF3819-1219-DC46-B720-F16AA9EB34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FC5D5-126E-D84D-885A-E6C2AEA6F25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0209ED8-30B0-314B-9B47-B17967ADBB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889048-96BF-D544-BCD1-D8075E0C9D35}"/>
              </a:ext>
            </a:extLst>
          </p:cNvPr>
          <p:cNvSpPr>
            <a:spLocks noGrp="1"/>
          </p:cNvSpPr>
          <p:nvPr>
            <p:ph type="sldNum" sz="quarter" idx="12"/>
          </p:nvPr>
        </p:nvSpPr>
        <p:spPr/>
        <p:txBody>
          <a:bodyPr/>
          <a:lstStyle/>
          <a:p>
            <a:fld id="{EE27B12D-0E00-E54E-A352-3B245D2B91E3}" type="slidenum">
              <a:rPr lang="en-US" smtClean="0"/>
              <a:t>‹#›</a:t>
            </a:fld>
            <a:endParaRPr lang="en-US" dirty="0"/>
          </a:p>
        </p:txBody>
      </p:sp>
    </p:spTree>
    <p:extLst>
      <p:ext uri="{BB962C8B-B14F-4D97-AF65-F5344CB8AC3E}">
        <p14:creationId xmlns:p14="http://schemas.microsoft.com/office/powerpoint/2010/main" val="1071823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6C4BB-0A89-4C4B-8315-D623D6178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2D9C2-A5EB-BA4B-9696-28A8C91230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A2A355-A0DB-DA4F-8A20-E0BAE2AF9A3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7D17BBA-0F55-544A-B524-50F0A0B542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22A6E9-3BFC-1844-AB61-A65D099298A4}"/>
              </a:ext>
            </a:extLst>
          </p:cNvPr>
          <p:cNvSpPr>
            <a:spLocks noGrp="1"/>
          </p:cNvSpPr>
          <p:nvPr>
            <p:ph type="sldNum" sz="quarter" idx="12"/>
          </p:nvPr>
        </p:nvSpPr>
        <p:spPr/>
        <p:txBody>
          <a:bodyPr/>
          <a:lstStyle/>
          <a:p>
            <a:fld id="{EE27B12D-0E00-E54E-A352-3B245D2B91E3}" type="slidenum">
              <a:rPr lang="en-US" smtClean="0"/>
              <a:t>‹#›</a:t>
            </a:fld>
            <a:endParaRPr lang="en-US" dirty="0"/>
          </a:p>
        </p:txBody>
      </p:sp>
    </p:spTree>
    <p:extLst>
      <p:ext uri="{BB962C8B-B14F-4D97-AF65-F5344CB8AC3E}">
        <p14:creationId xmlns:p14="http://schemas.microsoft.com/office/powerpoint/2010/main" val="2589192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11673418" y="6507164"/>
            <a:ext cx="209549" cy="153987"/>
          </a:xfrm>
        </p:spPr>
        <p:txBody>
          <a:bodyPr wrap="none" anchor="b"/>
          <a:lstStyle>
            <a:lvl1pPr>
              <a:defRPr/>
            </a:lvl1pPr>
          </a:lstStyle>
          <a:p>
            <a:fld id="{8FFBCC72-4580-4346-A772-D9EB48EDE73D}" type="slidenum">
              <a:rPr lang="en-US" altLang="en-US" smtClean="0"/>
              <a:pPr/>
              <a:t>‹#›</a:t>
            </a:fld>
            <a:endParaRPr lang="en-US" altLang="en-US"/>
          </a:p>
        </p:txBody>
      </p:sp>
    </p:spTree>
    <p:extLst>
      <p:ext uri="{BB962C8B-B14F-4D97-AF65-F5344CB8AC3E}">
        <p14:creationId xmlns:p14="http://schemas.microsoft.com/office/powerpoint/2010/main" val="604004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016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992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992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9347200" y="6381749"/>
            <a:ext cx="2844800" cy="476251"/>
          </a:xfrm>
        </p:spPr>
        <p:txBody>
          <a:bodyPr/>
          <a:lstStyle>
            <a:lvl1pPr>
              <a:defRPr/>
            </a:lvl1pPr>
          </a:lstStyle>
          <a:p>
            <a:fld id="{B1EFF54D-27F5-4E49-A0FD-11FBCCAB646E}" type="slidenum">
              <a:rPr lang="en-US">
                <a:solidFill>
                  <a:srgbClr val="FFFFFF"/>
                </a:solidFill>
                <a:cs typeface="ＭＳ Ｐゴシック"/>
              </a:rPr>
              <a:pPr/>
              <a:t>‹#›</a:t>
            </a:fld>
            <a:endParaRPr lang="en-US">
              <a:solidFill>
                <a:srgbClr val="FFFFFF"/>
              </a:solidFill>
              <a:cs typeface="ＭＳ Ｐゴシック"/>
            </a:endParaRPr>
          </a:p>
        </p:txBody>
      </p:sp>
    </p:spTree>
    <p:extLst>
      <p:ext uri="{BB962C8B-B14F-4D97-AF65-F5344CB8AC3E}">
        <p14:creationId xmlns:p14="http://schemas.microsoft.com/office/powerpoint/2010/main" val="4172679233"/>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E776-0AD7-BF45-BBC5-9E6F7E87C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EA8C2-2D19-A84F-BD13-E030FAE505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25A66-ED7A-874D-B120-0E649FD2C988}"/>
              </a:ext>
            </a:extLst>
          </p:cNvPr>
          <p:cNvSpPr>
            <a:spLocks noGrp="1"/>
          </p:cNvSpPr>
          <p:nvPr>
            <p:ph type="dt" sz="half" idx="10"/>
          </p:nvPr>
        </p:nvSpPr>
        <p:spPr/>
        <p:txBody>
          <a:bodyPr/>
          <a:lstStyle/>
          <a:p>
            <a:fld id="{C6BA4ABE-1DDA-F44B-B562-5A44B0CD33D4}" type="datetimeFigureOut">
              <a:rPr lang="en-US" smtClean="0"/>
              <a:t>10/5/25</a:t>
            </a:fld>
            <a:endParaRPr lang="en-US"/>
          </a:p>
        </p:txBody>
      </p:sp>
      <p:sp>
        <p:nvSpPr>
          <p:cNvPr id="5" name="Footer Placeholder 4">
            <a:extLst>
              <a:ext uri="{FF2B5EF4-FFF2-40B4-BE49-F238E27FC236}">
                <a16:creationId xmlns:a16="http://schemas.microsoft.com/office/drawing/2014/main" id="{A1FA12BE-A2C5-554F-A317-3531D7836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74BB9-E279-2247-8A8D-6747002D7DBB}"/>
              </a:ext>
            </a:extLst>
          </p:cNvPr>
          <p:cNvSpPr>
            <a:spLocks noGrp="1"/>
          </p:cNvSpPr>
          <p:nvPr>
            <p:ph type="sldNum" sz="quarter" idx="12"/>
          </p:nvPr>
        </p:nvSpPr>
        <p:spPr/>
        <p:txBody>
          <a:bodyPr/>
          <a:lstStyle/>
          <a:p>
            <a:fld id="{EE27B12D-0E00-E54E-A352-3B245D2B91E3}" type="slidenum">
              <a:rPr lang="en-US" smtClean="0"/>
              <a:pPr/>
              <a:t>‹#›</a:t>
            </a:fld>
            <a:endParaRPr lang="en-US" dirty="0"/>
          </a:p>
        </p:txBody>
      </p:sp>
    </p:spTree>
    <p:extLst>
      <p:ext uri="{BB962C8B-B14F-4D97-AF65-F5344CB8AC3E}">
        <p14:creationId xmlns:p14="http://schemas.microsoft.com/office/powerpoint/2010/main" val="391431601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E776-0AD7-BF45-BBC5-9E6F7E87CDBD}"/>
              </a:ext>
            </a:extLst>
          </p:cNvPr>
          <p:cNvSpPr>
            <a:spLocks noGrp="1"/>
          </p:cNvSpPr>
          <p:nvPr>
            <p:ph type="title"/>
          </p:nvPr>
        </p:nvSpPr>
        <p:spPr>
          <a:xfrm>
            <a:off x="838200" y="77027"/>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FEA8C2-2D19-A84F-BD13-E030FAE505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25A66-ED7A-874D-B120-0E649FD2C988}"/>
              </a:ext>
            </a:extLst>
          </p:cNvPr>
          <p:cNvSpPr>
            <a:spLocks noGrp="1"/>
          </p:cNvSpPr>
          <p:nvPr>
            <p:ph type="dt" sz="half" idx="10"/>
          </p:nvPr>
        </p:nvSpPr>
        <p:spPr/>
        <p:txBody>
          <a:bodyPr/>
          <a:lstStyle/>
          <a:p>
            <a:fld id="{C6BA4ABE-1DDA-F44B-B562-5A44B0CD33D4}" type="datetimeFigureOut">
              <a:rPr lang="en-US" smtClean="0"/>
              <a:t>10/5/25</a:t>
            </a:fld>
            <a:endParaRPr lang="en-US"/>
          </a:p>
        </p:txBody>
      </p:sp>
      <p:sp>
        <p:nvSpPr>
          <p:cNvPr id="5" name="Footer Placeholder 4">
            <a:extLst>
              <a:ext uri="{FF2B5EF4-FFF2-40B4-BE49-F238E27FC236}">
                <a16:creationId xmlns:a16="http://schemas.microsoft.com/office/drawing/2014/main" id="{A1FA12BE-A2C5-554F-A317-3531D7836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74BB9-E279-2247-8A8D-6747002D7DBB}"/>
              </a:ext>
            </a:extLst>
          </p:cNvPr>
          <p:cNvSpPr>
            <a:spLocks noGrp="1"/>
          </p:cNvSpPr>
          <p:nvPr>
            <p:ph type="sldNum" sz="quarter" idx="12"/>
          </p:nvPr>
        </p:nvSpPr>
        <p:spPr/>
        <p:txBody>
          <a:bodyPr/>
          <a:lstStyle/>
          <a:p>
            <a:fld id="{EE27B12D-0E00-E54E-A352-3B245D2B91E3}" type="slidenum">
              <a:rPr lang="en-US" smtClean="0"/>
              <a:pPr/>
              <a:t>‹#›</a:t>
            </a:fld>
            <a:endParaRPr lang="en-US" dirty="0"/>
          </a:p>
        </p:txBody>
      </p:sp>
    </p:spTree>
    <p:extLst>
      <p:ext uri="{BB962C8B-B14F-4D97-AF65-F5344CB8AC3E}">
        <p14:creationId xmlns:p14="http://schemas.microsoft.com/office/powerpoint/2010/main" val="22494572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37F5-263F-5041-B68B-8CDB3BB40B67}"/>
              </a:ext>
            </a:extLst>
          </p:cNvPr>
          <p:cNvSpPr>
            <a:spLocks noGrp="1"/>
          </p:cNvSpPr>
          <p:nvPr>
            <p:ph type="title"/>
          </p:nvPr>
        </p:nvSpPr>
        <p:spPr>
          <a:xfrm>
            <a:off x="831850" y="920600"/>
            <a:ext cx="10515600" cy="2852737"/>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42128F-AC6D-6540-ACF4-2D1ABDDD890E}"/>
              </a:ext>
            </a:extLst>
          </p:cNvPr>
          <p:cNvSpPr>
            <a:spLocks noGrp="1"/>
          </p:cNvSpPr>
          <p:nvPr>
            <p:ph type="body" idx="1"/>
          </p:nvPr>
        </p:nvSpPr>
        <p:spPr>
          <a:xfrm>
            <a:off x="831850" y="38003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DDC120-345F-E044-B2CC-587FE85A6D8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8A98346-A566-AA41-8572-FC4E55B7D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F9771C-8F1A-E049-B4C6-2B7E5C27392D}"/>
              </a:ext>
            </a:extLst>
          </p:cNvPr>
          <p:cNvSpPr>
            <a:spLocks noGrp="1"/>
          </p:cNvSpPr>
          <p:nvPr>
            <p:ph type="sldNum" sz="quarter" idx="12"/>
          </p:nvPr>
        </p:nvSpPr>
        <p:spPr/>
        <p:txBody>
          <a:bodyPr/>
          <a:lstStyle/>
          <a:p>
            <a:fld id="{EE27B12D-0E00-E54E-A352-3B245D2B91E3}" type="slidenum">
              <a:rPr lang="en-US" smtClean="0"/>
              <a:t>‹#›</a:t>
            </a:fld>
            <a:endParaRPr lang="en-US" dirty="0"/>
          </a:p>
        </p:txBody>
      </p:sp>
    </p:spTree>
    <p:extLst>
      <p:ext uri="{BB962C8B-B14F-4D97-AF65-F5344CB8AC3E}">
        <p14:creationId xmlns:p14="http://schemas.microsoft.com/office/powerpoint/2010/main" val="68361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D6823-8331-4D4D-94AD-8BF8C7612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020F4A-74CE-E34B-9AB3-D2EAAC7DEEC0}"/>
              </a:ext>
            </a:extLst>
          </p:cNvPr>
          <p:cNvSpPr>
            <a:spLocks noGrp="1"/>
          </p:cNvSpPr>
          <p:nvPr>
            <p:ph sz="half" idx="1"/>
          </p:nvPr>
        </p:nvSpPr>
        <p:spPr>
          <a:xfrm>
            <a:off x="838200" y="1553227"/>
            <a:ext cx="5181600" cy="4623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B0825-ED5A-7C4E-B1FA-C9479F8E9DA0}"/>
              </a:ext>
            </a:extLst>
          </p:cNvPr>
          <p:cNvSpPr>
            <a:spLocks noGrp="1"/>
          </p:cNvSpPr>
          <p:nvPr>
            <p:ph sz="half" idx="2"/>
          </p:nvPr>
        </p:nvSpPr>
        <p:spPr>
          <a:xfrm>
            <a:off x="6172200" y="1553227"/>
            <a:ext cx="5181600" cy="4623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B89BC-DB97-8949-8C30-BDB19DC818F4}"/>
              </a:ext>
            </a:extLst>
          </p:cNvPr>
          <p:cNvSpPr>
            <a:spLocks noGrp="1"/>
          </p:cNvSpPr>
          <p:nvPr>
            <p:ph type="dt" sz="half" idx="10"/>
          </p:nvPr>
        </p:nvSpPr>
        <p:spPr/>
        <p:txBody>
          <a:bodyPr/>
          <a:lstStyle/>
          <a:p>
            <a:fld id="{C6BA4ABE-1DDA-F44B-B562-5A44B0CD33D4}" type="datetimeFigureOut">
              <a:rPr lang="en-US" smtClean="0"/>
              <a:t>10/5/25</a:t>
            </a:fld>
            <a:endParaRPr lang="en-US"/>
          </a:p>
        </p:txBody>
      </p:sp>
      <p:sp>
        <p:nvSpPr>
          <p:cNvPr id="6" name="Footer Placeholder 5">
            <a:extLst>
              <a:ext uri="{FF2B5EF4-FFF2-40B4-BE49-F238E27FC236}">
                <a16:creationId xmlns:a16="http://schemas.microsoft.com/office/drawing/2014/main" id="{ECB5A8D2-391B-B543-8421-2AADB058EA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A5C49-49F7-CF4A-AEC5-300DCB75E079}"/>
              </a:ext>
            </a:extLst>
          </p:cNvPr>
          <p:cNvSpPr>
            <a:spLocks noGrp="1"/>
          </p:cNvSpPr>
          <p:nvPr>
            <p:ph type="sldNum" sz="quarter" idx="12"/>
          </p:nvPr>
        </p:nvSpPr>
        <p:spPr/>
        <p:txBody>
          <a:bodyPr/>
          <a:lstStyle/>
          <a:p>
            <a:fld id="{EE27B12D-0E00-E54E-A352-3B245D2B91E3}" type="slidenum">
              <a:rPr lang="en-US" smtClean="0"/>
              <a:pPr/>
              <a:t>‹#›</a:t>
            </a:fld>
            <a:endParaRPr lang="en-US" dirty="0"/>
          </a:p>
        </p:txBody>
      </p:sp>
    </p:spTree>
    <p:extLst>
      <p:ext uri="{BB962C8B-B14F-4D97-AF65-F5344CB8AC3E}">
        <p14:creationId xmlns:p14="http://schemas.microsoft.com/office/powerpoint/2010/main" val="25079321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206B-9F6C-D144-87A8-2C011EB22CC0}"/>
              </a:ext>
            </a:extLst>
          </p:cNvPr>
          <p:cNvSpPr>
            <a:spLocks noGrp="1"/>
          </p:cNvSpPr>
          <p:nvPr>
            <p:ph type="title"/>
          </p:nvPr>
        </p:nvSpPr>
        <p:spPr>
          <a:xfrm>
            <a:off x="839788" y="11460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4142AC-8F10-1C4B-9416-52BF62F007CD}"/>
              </a:ext>
            </a:extLst>
          </p:cNvPr>
          <p:cNvSpPr>
            <a:spLocks noGrp="1"/>
          </p:cNvSpPr>
          <p:nvPr>
            <p:ph type="body" idx="1"/>
          </p:nvPr>
        </p:nvSpPr>
        <p:spPr>
          <a:xfrm>
            <a:off x="839788" y="1580955"/>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1F9B75-2BE5-5E42-8169-A52360270F93}"/>
              </a:ext>
            </a:extLst>
          </p:cNvPr>
          <p:cNvSpPr>
            <a:spLocks noGrp="1"/>
          </p:cNvSpPr>
          <p:nvPr>
            <p:ph sz="half" idx="2"/>
          </p:nvPr>
        </p:nvSpPr>
        <p:spPr>
          <a:xfrm>
            <a:off x="839788" y="2404866"/>
            <a:ext cx="5157787" cy="3770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FCA3018-88F4-5E47-9D1A-CD1DACB6D58C}"/>
              </a:ext>
            </a:extLst>
          </p:cNvPr>
          <p:cNvSpPr>
            <a:spLocks noGrp="1"/>
          </p:cNvSpPr>
          <p:nvPr>
            <p:ph type="body" sz="quarter" idx="3"/>
          </p:nvPr>
        </p:nvSpPr>
        <p:spPr>
          <a:xfrm>
            <a:off x="6172200" y="1580955"/>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D7FEA-39E6-AC41-B35A-EA1B251A0088}"/>
              </a:ext>
            </a:extLst>
          </p:cNvPr>
          <p:cNvSpPr>
            <a:spLocks noGrp="1"/>
          </p:cNvSpPr>
          <p:nvPr>
            <p:ph sz="quarter" idx="4"/>
          </p:nvPr>
        </p:nvSpPr>
        <p:spPr>
          <a:xfrm>
            <a:off x="6172200" y="2404866"/>
            <a:ext cx="5183188" cy="3770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541C3D-D363-F44D-B307-391A93BC1D8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D75DDB5-D4F2-2B47-9D42-0037DD5513E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1D247F-F9EE-1940-8889-81AAEF0A721F}"/>
              </a:ext>
            </a:extLst>
          </p:cNvPr>
          <p:cNvSpPr>
            <a:spLocks noGrp="1"/>
          </p:cNvSpPr>
          <p:nvPr>
            <p:ph type="sldNum" sz="quarter" idx="12"/>
          </p:nvPr>
        </p:nvSpPr>
        <p:spPr/>
        <p:txBody>
          <a:bodyPr/>
          <a:lstStyle/>
          <a:p>
            <a:fld id="{EE27B12D-0E00-E54E-A352-3B245D2B91E3}" type="slidenum">
              <a:rPr lang="en-US" smtClean="0"/>
              <a:t>‹#›</a:t>
            </a:fld>
            <a:endParaRPr lang="en-US" dirty="0"/>
          </a:p>
        </p:txBody>
      </p:sp>
    </p:spTree>
    <p:extLst>
      <p:ext uri="{BB962C8B-B14F-4D97-AF65-F5344CB8AC3E}">
        <p14:creationId xmlns:p14="http://schemas.microsoft.com/office/powerpoint/2010/main" val="189741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A3765-B484-D641-B2BD-7BF8EFF214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3B3707-3A9D-9E44-8150-32BB8C3438B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A544C9A-281D-CF45-8B42-44F80119C1B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A43CD1C-3183-9740-ADCA-15E8B0C0341F}"/>
              </a:ext>
            </a:extLst>
          </p:cNvPr>
          <p:cNvSpPr>
            <a:spLocks noGrp="1"/>
          </p:cNvSpPr>
          <p:nvPr>
            <p:ph type="sldNum" sz="quarter" idx="12"/>
          </p:nvPr>
        </p:nvSpPr>
        <p:spPr/>
        <p:txBody>
          <a:bodyPr/>
          <a:lstStyle/>
          <a:p>
            <a:fld id="{EE27B12D-0E00-E54E-A352-3B245D2B91E3}" type="slidenum">
              <a:rPr lang="en-US" smtClean="0"/>
              <a:t>‹#›</a:t>
            </a:fld>
            <a:endParaRPr lang="en-US" dirty="0"/>
          </a:p>
        </p:txBody>
      </p:sp>
    </p:spTree>
    <p:extLst>
      <p:ext uri="{BB962C8B-B14F-4D97-AF65-F5344CB8AC3E}">
        <p14:creationId xmlns:p14="http://schemas.microsoft.com/office/powerpoint/2010/main" val="400326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8BFEC-96D0-F449-8523-658793F937D8}"/>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2EF3FE55-C50A-4C4C-84F0-DC60292FBDD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5C86AFC-A408-8945-B108-DA8A86CB79DA}"/>
              </a:ext>
            </a:extLst>
          </p:cNvPr>
          <p:cNvSpPr>
            <a:spLocks noGrp="1"/>
          </p:cNvSpPr>
          <p:nvPr>
            <p:ph type="sldNum" sz="quarter" idx="12"/>
          </p:nvPr>
        </p:nvSpPr>
        <p:spPr/>
        <p:txBody>
          <a:bodyPr/>
          <a:lstStyle/>
          <a:p>
            <a:fld id="{EE27B12D-0E00-E54E-A352-3B245D2B91E3}" type="slidenum">
              <a:rPr lang="en-US" smtClean="0"/>
              <a:t>‹#›</a:t>
            </a:fld>
            <a:endParaRPr lang="en-US" dirty="0"/>
          </a:p>
        </p:txBody>
      </p:sp>
    </p:spTree>
    <p:extLst>
      <p:ext uri="{BB962C8B-B14F-4D97-AF65-F5344CB8AC3E}">
        <p14:creationId xmlns:p14="http://schemas.microsoft.com/office/powerpoint/2010/main" val="304276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8611-388F-4E48-A919-4FD56A6B7E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35002D-DF46-864F-BFD3-2BBA876EA3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EF1002-B2B5-F94E-A14A-37633E74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30F7E-742D-5C45-9C4A-4EA7F88A78E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799A65A-F80D-D444-96A5-EC72F20F54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DF9C51-10A4-FF43-B46E-158834CA9140}"/>
              </a:ext>
            </a:extLst>
          </p:cNvPr>
          <p:cNvSpPr>
            <a:spLocks noGrp="1"/>
          </p:cNvSpPr>
          <p:nvPr>
            <p:ph type="sldNum" sz="quarter" idx="12"/>
          </p:nvPr>
        </p:nvSpPr>
        <p:spPr/>
        <p:txBody>
          <a:bodyPr/>
          <a:lstStyle/>
          <a:p>
            <a:fld id="{EE27B12D-0E00-E54E-A352-3B245D2B91E3}" type="slidenum">
              <a:rPr lang="en-US" smtClean="0"/>
              <a:t>‹#›</a:t>
            </a:fld>
            <a:endParaRPr lang="en-US" dirty="0"/>
          </a:p>
        </p:txBody>
      </p:sp>
    </p:spTree>
    <p:extLst>
      <p:ext uri="{BB962C8B-B14F-4D97-AF65-F5344CB8AC3E}">
        <p14:creationId xmlns:p14="http://schemas.microsoft.com/office/powerpoint/2010/main" val="247209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0BF19F-8DBB-2145-A3D5-DF4959D101C8}"/>
              </a:ext>
            </a:extLst>
          </p:cNvPr>
          <p:cNvSpPr>
            <a:spLocks noGrp="1"/>
          </p:cNvSpPr>
          <p:nvPr>
            <p:ph type="title"/>
          </p:nvPr>
        </p:nvSpPr>
        <p:spPr>
          <a:xfrm>
            <a:off x="838200" y="114605"/>
            <a:ext cx="10515600" cy="1325563"/>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66394F1-498D-0E4B-9F52-19B96332289F}"/>
              </a:ext>
            </a:extLst>
          </p:cNvPr>
          <p:cNvSpPr>
            <a:spLocks noGrp="1"/>
          </p:cNvSpPr>
          <p:nvPr>
            <p:ph type="body" idx="1"/>
          </p:nvPr>
        </p:nvSpPr>
        <p:spPr>
          <a:xfrm>
            <a:off x="838200" y="1553227"/>
            <a:ext cx="10515600" cy="46237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7D4050-DB50-644A-9CED-D6B833848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A4ABE-1DDA-F44B-B562-5A44B0CD33D4}" type="datetimeFigureOut">
              <a:rPr lang="en-US" smtClean="0"/>
              <a:t>10/5/25</a:t>
            </a:fld>
            <a:endParaRPr lang="en-US"/>
          </a:p>
        </p:txBody>
      </p:sp>
      <p:sp>
        <p:nvSpPr>
          <p:cNvPr id="5" name="Footer Placeholder 4">
            <a:extLst>
              <a:ext uri="{FF2B5EF4-FFF2-40B4-BE49-F238E27FC236}">
                <a16:creationId xmlns:a16="http://schemas.microsoft.com/office/drawing/2014/main" id="{9646DFB3-FC2D-7049-A521-5798E0CB2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0D7D6B-F572-8F47-B4D3-3551FD65B789}"/>
              </a:ext>
            </a:extLst>
          </p:cNvPr>
          <p:cNvSpPr>
            <a:spLocks noGrp="1"/>
          </p:cNvSpPr>
          <p:nvPr>
            <p:ph type="sldNum" sz="quarter" idx="4"/>
          </p:nvPr>
        </p:nvSpPr>
        <p:spPr>
          <a:xfrm>
            <a:off x="9349634" y="6356350"/>
            <a:ext cx="2743200" cy="365125"/>
          </a:xfrm>
          <a:prstGeom prst="rect">
            <a:avLst/>
          </a:prstGeom>
        </p:spPr>
        <p:txBody>
          <a:bodyPr vert="horz" lIns="91440" tIns="45720" rIns="91440" bIns="45720" rtlCol="0" anchor="ctr"/>
          <a:lstStyle>
            <a:lvl1pPr algn="r">
              <a:defRPr sz="1600">
                <a:solidFill>
                  <a:srgbClr val="668833"/>
                </a:solidFill>
              </a:defRPr>
            </a:lvl1pPr>
          </a:lstStyle>
          <a:p>
            <a:fld id="{EE27B12D-0E00-E54E-A352-3B245D2B91E3}" type="slidenum">
              <a:rPr lang="en-US" smtClean="0"/>
              <a:pPr/>
              <a:t>‹#›</a:t>
            </a:fld>
            <a:endParaRPr lang="en-US" dirty="0"/>
          </a:p>
        </p:txBody>
      </p:sp>
    </p:spTree>
    <p:extLst>
      <p:ext uri="{BB962C8B-B14F-4D97-AF65-F5344CB8AC3E}">
        <p14:creationId xmlns:p14="http://schemas.microsoft.com/office/powerpoint/2010/main" val="41977327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2110901" y="737429"/>
            <a:ext cx="7970198" cy="3269974"/>
          </a:xfrm>
        </p:spPr>
        <p:txBody>
          <a:bodyPr>
            <a:noAutofit/>
          </a:bodyPr>
          <a:lstStyle/>
          <a:p>
            <a:endParaRPr lang="en-US" sz="2000" b="1" kern="0" dirty="0">
              <a:latin typeface="+mn-lt"/>
            </a:endParaRPr>
          </a:p>
          <a:p>
            <a:endParaRPr lang="en-US" sz="2000" b="1" kern="0" dirty="0">
              <a:latin typeface="+mn-lt"/>
            </a:endParaRPr>
          </a:p>
          <a:p>
            <a:r>
              <a:rPr lang="en-US" dirty="0">
                <a:latin typeface="+mn-lt"/>
              </a:rPr>
              <a:t>‘</a:t>
            </a:r>
            <a:r>
              <a:rPr lang="en-US" i="1" dirty="0">
                <a:latin typeface="+mn-lt"/>
              </a:rPr>
              <a:t>Embedding and Aligning</a:t>
            </a:r>
            <a:r>
              <a:rPr lang="en-US" dirty="0">
                <a:latin typeface="+mn-lt"/>
              </a:rPr>
              <a:t>’ – Expanding Our Thinking on Improving Reading Outcomes</a:t>
            </a:r>
            <a:endParaRPr lang="en-US" b="1" kern="0" dirty="0">
              <a:latin typeface="+mn-lt"/>
            </a:endParaRPr>
          </a:p>
        </p:txBody>
      </p:sp>
      <p:pic>
        <p:nvPicPr>
          <p:cNvPr id="7" name="Picture 6">
            <a:extLst>
              <a:ext uri="{FF2B5EF4-FFF2-40B4-BE49-F238E27FC236}">
                <a16:creationId xmlns:a16="http://schemas.microsoft.com/office/drawing/2014/main" id="{FA37EE5E-00E1-8242-93FC-F24AF0BFC45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110901" y="2590800"/>
            <a:ext cx="3286095" cy="3096408"/>
          </a:xfrm>
          <a:prstGeom prst="rect">
            <a:avLst/>
          </a:prstGeom>
        </p:spPr>
      </p:pic>
      <p:pic>
        <p:nvPicPr>
          <p:cNvPr id="4" name="Picture 3">
            <a:extLst>
              <a:ext uri="{FF2B5EF4-FFF2-40B4-BE49-F238E27FC236}">
                <a16:creationId xmlns:a16="http://schemas.microsoft.com/office/drawing/2014/main" id="{87B5BCB7-A9EE-AA48-A3A2-774288FF879D}"/>
              </a:ext>
            </a:extLst>
          </p:cNvPr>
          <p:cNvPicPr>
            <a:picLocks noChangeAspect="1"/>
          </p:cNvPicPr>
          <p:nvPr/>
        </p:nvPicPr>
        <p:blipFill>
          <a:blip r:embed="rId4"/>
          <a:stretch>
            <a:fillRect/>
          </a:stretch>
        </p:blipFill>
        <p:spPr>
          <a:xfrm>
            <a:off x="7295777" y="6120571"/>
            <a:ext cx="1573638" cy="585030"/>
          </a:xfrm>
          <a:prstGeom prst="rect">
            <a:avLst/>
          </a:prstGeom>
        </p:spPr>
      </p:pic>
      <p:sp>
        <p:nvSpPr>
          <p:cNvPr id="8" name="Subtitle 2">
            <a:extLst>
              <a:ext uri="{FF2B5EF4-FFF2-40B4-BE49-F238E27FC236}">
                <a16:creationId xmlns:a16="http://schemas.microsoft.com/office/drawing/2014/main" id="{A8717F76-FCE8-484D-9D1F-88610E3F1DD0}"/>
              </a:ext>
            </a:extLst>
          </p:cNvPr>
          <p:cNvSpPr txBox="1">
            <a:spLocks/>
          </p:cNvSpPr>
          <p:nvPr/>
        </p:nvSpPr>
        <p:spPr>
          <a:xfrm>
            <a:off x="6388100" y="3204542"/>
            <a:ext cx="4033965" cy="13039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kern="0" dirty="0"/>
              <a:t>Sharon Vaughn, Ph.D.</a:t>
            </a:r>
            <a:br>
              <a:rPr lang="en-US" sz="2000" kern="0" dirty="0"/>
            </a:br>
            <a:r>
              <a:rPr lang="en-US" sz="2000" dirty="0"/>
              <a:t>The Meadows Center for Preventing Educational Risk</a:t>
            </a:r>
            <a:br>
              <a:rPr lang="en-US" sz="2000" kern="0" dirty="0"/>
            </a:br>
            <a:r>
              <a:rPr lang="en-US" sz="2000" kern="0" dirty="0"/>
              <a:t>The University of Texas at Austin </a:t>
            </a:r>
          </a:p>
          <a:p>
            <a:endParaRPr lang="en-US" sz="2000" kern="0" dirty="0"/>
          </a:p>
          <a:p>
            <a:r>
              <a:rPr lang="en-US" sz="2000" kern="0" dirty="0"/>
              <a:t>Special Recognition to:  Dr. Elizabeth Stevens and Dr. Garrett Roberts</a:t>
            </a:r>
          </a:p>
          <a:p>
            <a:endParaRPr lang="en-US" sz="2000" kern="0" dirty="0"/>
          </a:p>
        </p:txBody>
      </p:sp>
    </p:spTree>
    <p:extLst>
      <p:ext uri="{BB962C8B-B14F-4D97-AF65-F5344CB8AC3E}">
        <p14:creationId xmlns:p14="http://schemas.microsoft.com/office/powerpoint/2010/main" val="338399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68099" y="280984"/>
            <a:ext cx="10687792" cy="1143000"/>
          </a:xfrm>
        </p:spPr>
        <p:txBody>
          <a:bodyPr/>
          <a:lstStyle/>
          <a:p>
            <a:r>
              <a:rPr lang="en-US" sz="4267" dirty="0"/>
              <a:t>Research Design and Participants</a:t>
            </a:r>
          </a:p>
        </p:txBody>
      </p:sp>
      <p:graphicFrame>
        <p:nvGraphicFramePr>
          <p:cNvPr id="6" name="Content Placeholder 5">
            <a:extLst>
              <a:ext uri="{FF2B5EF4-FFF2-40B4-BE49-F238E27FC236}">
                <a16:creationId xmlns:a16="http://schemas.microsoft.com/office/drawing/2014/main" id="{95F8CB32-7AB1-B347-B369-0FD16EEF7B92}"/>
              </a:ext>
            </a:extLst>
          </p:cNvPr>
          <p:cNvGraphicFramePr>
            <a:graphicFrameLocks noGrp="1"/>
          </p:cNvGraphicFramePr>
          <p:nvPr>
            <p:ph sz="quarter" idx="2"/>
            <p:extLst>
              <p:ext uri="{D42A27DB-BD31-4B8C-83A1-F6EECF244321}">
                <p14:modId xmlns:p14="http://schemas.microsoft.com/office/powerpoint/2010/main" val="2591988369"/>
              </p:ext>
            </p:extLst>
          </p:nvPr>
        </p:nvGraphicFramePr>
        <p:xfrm>
          <a:off x="1992373" y="1505044"/>
          <a:ext cx="8207253" cy="4561973"/>
        </p:xfrm>
        <a:graphic>
          <a:graphicData uri="http://schemas.openxmlformats.org/drawingml/2006/table">
            <a:tbl>
              <a:tblPr firstRow="1" firstCol="1" bandRow="1">
                <a:tableStyleId>{5C22544A-7EE6-4342-B048-85BDC9FD1C3A}</a:tableStyleId>
              </a:tblPr>
              <a:tblGrid>
                <a:gridCol w="918378">
                  <a:extLst>
                    <a:ext uri="{9D8B030D-6E8A-4147-A177-3AD203B41FA5}">
                      <a16:colId xmlns:a16="http://schemas.microsoft.com/office/drawing/2014/main" val="1447914036"/>
                    </a:ext>
                  </a:extLst>
                </a:gridCol>
                <a:gridCol w="2261008">
                  <a:extLst>
                    <a:ext uri="{9D8B030D-6E8A-4147-A177-3AD203B41FA5}">
                      <a16:colId xmlns:a16="http://schemas.microsoft.com/office/drawing/2014/main" val="3019107475"/>
                    </a:ext>
                  </a:extLst>
                </a:gridCol>
                <a:gridCol w="2612527">
                  <a:extLst>
                    <a:ext uri="{9D8B030D-6E8A-4147-A177-3AD203B41FA5}">
                      <a16:colId xmlns:a16="http://schemas.microsoft.com/office/drawing/2014/main" val="3375292459"/>
                    </a:ext>
                  </a:extLst>
                </a:gridCol>
                <a:gridCol w="2415340">
                  <a:extLst>
                    <a:ext uri="{9D8B030D-6E8A-4147-A177-3AD203B41FA5}">
                      <a16:colId xmlns:a16="http://schemas.microsoft.com/office/drawing/2014/main" val="3497108456"/>
                    </a:ext>
                  </a:extLst>
                </a:gridCol>
              </a:tblGrid>
              <a:tr h="1331924">
                <a:tc>
                  <a:txBody>
                    <a:bodyPr/>
                    <a:lstStyle/>
                    <a:p>
                      <a:pPr marL="0" marR="0">
                        <a:spcBef>
                          <a:spcPts val="0"/>
                        </a:spcBef>
                        <a:spcAft>
                          <a:spcPts val="0"/>
                        </a:spcAft>
                      </a:pPr>
                      <a:r>
                        <a:rPr lang="en-US" sz="2000" dirty="0">
                          <a:effectLst/>
                        </a:rPr>
                        <a:t> </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tc>
                <a:tc>
                  <a:txBody>
                    <a:bodyPr/>
                    <a:lstStyle/>
                    <a:p>
                      <a:pPr marL="0" marR="0" algn="ctr">
                        <a:spcBef>
                          <a:spcPts val="0"/>
                        </a:spcBef>
                        <a:spcAft>
                          <a:spcPts val="0"/>
                        </a:spcAft>
                      </a:pPr>
                      <a:r>
                        <a:rPr lang="en-US" sz="2800" dirty="0">
                          <a:effectLst/>
                        </a:rPr>
                        <a:t>ALIGNED </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nchor="ctr"/>
                </a:tc>
                <a:tc>
                  <a:txBody>
                    <a:bodyPr/>
                    <a:lstStyle/>
                    <a:p>
                      <a:pPr marL="0" marR="0" algn="ctr">
                        <a:spcBef>
                          <a:spcPts val="0"/>
                        </a:spcBef>
                        <a:spcAft>
                          <a:spcPts val="0"/>
                        </a:spcAft>
                      </a:pPr>
                      <a:r>
                        <a:rPr lang="en-US" sz="2800" dirty="0">
                          <a:effectLst/>
                        </a:rPr>
                        <a:t>NOT ALIGNED</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nchor="ctr"/>
                </a:tc>
                <a:tc>
                  <a:txBody>
                    <a:bodyPr/>
                    <a:lstStyle/>
                    <a:p>
                      <a:pPr marL="0" marR="0" algn="ctr">
                        <a:spcBef>
                          <a:spcPts val="0"/>
                        </a:spcBef>
                        <a:spcAft>
                          <a:spcPts val="0"/>
                        </a:spcAft>
                      </a:pPr>
                      <a:r>
                        <a:rPr lang="en-US" sz="2800" dirty="0">
                          <a:effectLst/>
                        </a:rPr>
                        <a:t>BAU</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nchor="ctr"/>
                </a:tc>
                <a:extLst>
                  <a:ext uri="{0D108BD9-81ED-4DB2-BD59-A6C34878D82A}">
                    <a16:rowId xmlns:a16="http://schemas.microsoft.com/office/drawing/2014/main" val="3900936859"/>
                  </a:ext>
                </a:extLst>
              </a:tr>
              <a:tr h="1098368">
                <a:tc>
                  <a:txBody>
                    <a:bodyPr/>
                    <a:lstStyle/>
                    <a:p>
                      <a:pPr marL="0" marR="0">
                        <a:spcBef>
                          <a:spcPts val="0"/>
                        </a:spcBef>
                        <a:spcAft>
                          <a:spcPts val="0"/>
                        </a:spcAft>
                      </a:pPr>
                      <a:r>
                        <a:rPr lang="en-US" sz="2000" dirty="0">
                          <a:effectLst/>
                        </a:rPr>
                        <a:t>Tier 1</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tc>
                <a:tc>
                  <a:txBody>
                    <a:bodyPr/>
                    <a:lstStyle/>
                    <a:p>
                      <a:pPr marL="0" marR="0">
                        <a:spcBef>
                          <a:spcPts val="0"/>
                        </a:spcBef>
                        <a:spcAft>
                          <a:spcPts val="0"/>
                        </a:spcAft>
                      </a:pPr>
                      <a:r>
                        <a:rPr lang="en-US" sz="2000" dirty="0">
                          <a:solidFill>
                            <a:schemeClr val="tx2"/>
                          </a:solidFill>
                          <a:effectLst/>
                        </a:rPr>
                        <a:t>STRIVE whole-class lessons 2x/week</a:t>
                      </a:r>
                    </a:p>
                    <a:p>
                      <a:pPr marL="0" marR="0">
                        <a:spcBef>
                          <a:spcPts val="0"/>
                        </a:spcBef>
                        <a:spcAft>
                          <a:spcPts val="0"/>
                        </a:spcAft>
                      </a:pPr>
                      <a:r>
                        <a:rPr lang="en-US" sz="2000" dirty="0">
                          <a:solidFill>
                            <a:schemeClr val="tx2"/>
                          </a:solidFill>
                          <a:effectLst/>
                        </a:rPr>
                        <a:t> </a:t>
                      </a:r>
                      <a:endParaRPr lang="en-US"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tc>
                <a:tc>
                  <a:txBody>
                    <a:bodyPr/>
                    <a:lstStyle/>
                    <a:p>
                      <a:pPr marL="0" marR="0">
                        <a:spcBef>
                          <a:spcPts val="0"/>
                        </a:spcBef>
                        <a:spcAft>
                          <a:spcPts val="0"/>
                        </a:spcAft>
                      </a:pPr>
                      <a:r>
                        <a:rPr lang="en-US" sz="2000" dirty="0">
                          <a:solidFill>
                            <a:schemeClr val="tx2"/>
                          </a:solidFill>
                          <a:effectLst/>
                        </a:rPr>
                        <a:t>BAU social studies instruction 2x/week</a:t>
                      </a:r>
                      <a:endParaRPr lang="en-US"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tc>
                <a:tc>
                  <a:txBody>
                    <a:bodyPr/>
                    <a:lstStyle/>
                    <a:p>
                      <a:pPr marL="0" marR="0">
                        <a:spcBef>
                          <a:spcPts val="0"/>
                        </a:spcBef>
                        <a:spcAft>
                          <a:spcPts val="0"/>
                        </a:spcAft>
                      </a:pPr>
                      <a:r>
                        <a:rPr lang="en-US" sz="2000" dirty="0">
                          <a:solidFill>
                            <a:schemeClr val="tx2"/>
                          </a:solidFill>
                          <a:effectLst/>
                        </a:rPr>
                        <a:t>BAU social studies instruction</a:t>
                      </a:r>
                      <a:endParaRPr lang="en-US" sz="20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tc>
                <a:extLst>
                  <a:ext uri="{0D108BD9-81ED-4DB2-BD59-A6C34878D82A}">
                    <a16:rowId xmlns:a16="http://schemas.microsoft.com/office/drawing/2014/main" val="3649396167"/>
                  </a:ext>
                </a:extLst>
              </a:tr>
              <a:tr h="1098368">
                <a:tc>
                  <a:txBody>
                    <a:bodyPr/>
                    <a:lstStyle/>
                    <a:p>
                      <a:pPr marL="0" marR="0">
                        <a:spcBef>
                          <a:spcPts val="0"/>
                        </a:spcBef>
                        <a:spcAft>
                          <a:spcPts val="0"/>
                        </a:spcAft>
                      </a:pPr>
                      <a:r>
                        <a:rPr lang="en-US" sz="2000" dirty="0">
                          <a:effectLst/>
                        </a:rPr>
                        <a:t>Tier 2</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tc>
                <a:tc>
                  <a:txBody>
                    <a:bodyPr/>
                    <a:lstStyle/>
                    <a:p>
                      <a:pPr marL="0" marR="0">
                        <a:spcBef>
                          <a:spcPts val="0"/>
                        </a:spcBef>
                        <a:spcAft>
                          <a:spcPts val="0"/>
                        </a:spcAft>
                      </a:pPr>
                      <a:r>
                        <a:rPr lang="en-US" sz="2000" dirty="0">
                          <a:solidFill>
                            <a:schemeClr val="tx2"/>
                          </a:solidFill>
                          <a:effectLst/>
                          <a:latin typeface="+mj-lt"/>
                        </a:rPr>
                        <a:t>I-STRIVE INTERVENTION 3x/week</a:t>
                      </a:r>
                      <a:endParaRPr lang="en-US" sz="2000" dirty="0">
                        <a:solidFill>
                          <a:schemeClr val="tx2"/>
                        </a:solidFill>
                        <a:effectLst/>
                        <a:latin typeface="+mj-lt"/>
                        <a:ea typeface="MS Mincho" panose="02020609040205080304" pitchFamily="49" charset="-128"/>
                        <a:cs typeface="Times New Roman" panose="02020603050405020304" pitchFamily="18" charset="0"/>
                      </a:endParaRPr>
                    </a:p>
                  </a:txBody>
                  <a:tcPr marL="41189" marR="41189" marT="0" marB="0"/>
                </a:tc>
                <a:tc>
                  <a:txBody>
                    <a:bodyPr/>
                    <a:lstStyle/>
                    <a:p>
                      <a:pPr marL="0" marR="0">
                        <a:spcBef>
                          <a:spcPts val="0"/>
                        </a:spcBef>
                        <a:spcAft>
                          <a:spcPts val="0"/>
                        </a:spcAft>
                      </a:pPr>
                      <a:r>
                        <a:rPr lang="en-US" sz="2000" dirty="0">
                          <a:solidFill>
                            <a:schemeClr val="tx2"/>
                          </a:solidFill>
                          <a:effectLst/>
                          <a:latin typeface="+mj-lt"/>
                        </a:rPr>
                        <a:t>I-STRIVE INTERVENTION 3x/week</a:t>
                      </a:r>
                      <a:endParaRPr lang="en-US" sz="2000" dirty="0">
                        <a:solidFill>
                          <a:schemeClr val="tx2"/>
                        </a:solidFill>
                        <a:effectLst/>
                        <a:latin typeface="+mj-lt"/>
                        <a:ea typeface="MS Mincho" panose="02020609040205080304" pitchFamily="49" charset="-128"/>
                        <a:cs typeface="Times New Roman" panose="02020603050405020304" pitchFamily="18" charset="0"/>
                      </a:endParaRPr>
                    </a:p>
                  </a:txBody>
                  <a:tcPr marL="41189" marR="41189" marT="0" marB="0"/>
                </a:tc>
                <a:tc>
                  <a:txBody>
                    <a:bodyPr/>
                    <a:lstStyle/>
                    <a:p>
                      <a:pPr marL="0" marR="0">
                        <a:spcBef>
                          <a:spcPts val="0"/>
                        </a:spcBef>
                        <a:spcAft>
                          <a:spcPts val="0"/>
                        </a:spcAft>
                      </a:pPr>
                      <a:r>
                        <a:rPr lang="en-US" sz="2000" dirty="0">
                          <a:solidFill>
                            <a:schemeClr val="tx2"/>
                          </a:solidFill>
                          <a:effectLst/>
                          <a:latin typeface="+mj-lt"/>
                        </a:rPr>
                        <a:t>BAU, school-provided intervention (if any)</a:t>
                      </a:r>
                      <a:endParaRPr lang="en-US" sz="2000" dirty="0">
                        <a:solidFill>
                          <a:schemeClr val="tx2"/>
                        </a:solidFill>
                        <a:effectLst/>
                        <a:latin typeface="+mj-lt"/>
                        <a:ea typeface="MS Mincho" panose="02020609040205080304" pitchFamily="49" charset="-128"/>
                        <a:cs typeface="Times New Roman" panose="02020603050405020304" pitchFamily="18" charset="0"/>
                      </a:endParaRPr>
                    </a:p>
                  </a:txBody>
                  <a:tcPr marL="41189" marR="41189" marT="0" marB="0"/>
                </a:tc>
                <a:extLst>
                  <a:ext uri="{0D108BD9-81ED-4DB2-BD59-A6C34878D82A}">
                    <a16:rowId xmlns:a16="http://schemas.microsoft.com/office/drawing/2014/main" val="3982268807"/>
                  </a:ext>
                </a:extLst>
              </a:tr>
              <a:tr h="1033313">
                <a:tc>
                  <a:txBody>
                    <a:bodyPr/>
                    <a:lstStyle/>
                    <a:p>
                      <a:pPr marL="0" marR="0">
                        <a:spcBef>
                          <a:spcPts val="0"/>
                        </a:spcBef>
                        <a:spcAft>
                          <a:spcPts val="0"/>
                        </a:spcAft>
                      </a:pP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tc>
                <a:tc>
                  <a:txBody>
                    <a:bodyPr/>
                    <a:lstStyle/>
                    <a:p>
                      <a:pPr marL="0" marR="0">
                        <a:spcBef>
                          <a:spcPts val="0"/>
                        </a:spcBef>
                        <a:spcAft>
                          <a:spcPts val="0"/>
                        </a:spcAft>
                      </a:pPr>
                      <a:r>
                        <a:rPr lang="en-US" sz="2000" dirty="0">
                          <a:solidFill>
                            <a:schemeClr val="tx2"/>
                          </a:solidFill>
                          <a:effectLst/>
                          <a:latin typeface="+mj-lt"/>
                          <a:ea typeface="MS Mincho" panose="02020609040205080304" pitchFamily="49" charset="-128"/>
                          <a:cs typeface="Times New Roman" panose="02020603050405020304" pitchFamily="18" charset="0"/>
                        </a:rPr>
                        <a:t>4 schools</a:t>
                      </a:r>
                    </a:p>
                    <a:p>
                      <a:pPr marL="0" marR="0">
                        <a:spcBef>
                          <a:spcPts val="0"/>
                        </a:spcBef>
                        <a:spcAft>
                          <a:spcPts val="0"/>
                        </a:spcAft>
                      </a:pPr>
                      <a:r>
                        <a:rPr lang="en-US" sz="2000" dirty="0">
                          <a:solidFill>
                            <a:schemeClr val="tx2"/>
                          </a:solidFill>
                          <a:effectLst/>
                          <a:latin typeface="+mn-lt"/>
                          <a:ea typeface="MS Mincho" panose="02020609040205080304" pitchFamily="49" charset="-128"/>
                          <a:cs typeface="Times New Roman" panose="02020603050405020304" pitchFamily="18" charset="0"/>
                        </a:rPr>
                        <a:t>~48 students</a:t>
                      </a:r>
                    </a:p>
                  </a:txBody>
                  <a:tcPr marL="41189" marR="41189" marT="0" marB="0"/>
                </a:tc>
                <a:tc>
                  <a:txBody>
                    <a:bodyPr/>
                    <a:lstStyle/>
                    <a:p>
                      <a:pPr marL="0" marR="0">
                        <a:spcBef>
                          <a:spcPts val="0"/>
                        </a:spcBef>
                        <a:spcAft>
                          <a:spcPts val="0"/>
                        </a:spcAft>
                      </a:pPr>
                      <a:r>
                        <a:rPr lang="en-US" sz="2000" dirty="0">
                          <a:solidFill>
                            <a:schemeClr val="tx2"/>
                          </a:solidFill>
                          <a:effectLst/>
                          <a:latin typeface="+mj-lt"/>
                          <a:ea typeface="MS Mincho" panose="02020609040205080304" pitchFamily="49" charset="-128"/>
                          <a:cs typeface="Times New Roman" panose="02020603050405020304" pitchFamily="18" charset="0"/>
                        </a:rPr>
                        <a:t>5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2"/>
                          </a:solidFill>
                          <a:effectLst/>
                          <a:latin typeface="+mn-lt"/>
                          <a:ea typeface="MS Mincho" panose="02020609040205080304" pitchFamily="49" charset="-128"/>
                          <a:cs typeface="Times New Roman" panose="02020603050405020304" pitchFamily="18" charset="0"/>
                        </a:rPr>
                        <a:t>~46 students</a:t>
                      </a:r>
                    </a:p>
                    <a:p>
                      <a:pPr marL="0" marR="0">
                        <a:spcBef>
                          <a:spcPts val="0"/>
                        </a:spcBef>
                        <a:spcAft>
                          <a:spcPts val="0"/>
                        </a:spcAft>
                      </a:pPr>
                      <a:endParaRPr lang="en-US" sz="2000" dirty="0">
                        <a:solidFill>
                          <a:schemeClr val="tx2"/>
                        </a:solidFill>
                        <a:effectLst/>
                        <a:latin typeface="+mj-lt"/>
                        <a:ea typeface="MS Mincho" panose="02020609040205080304" pitchFamily="49" charset="-128"/>
                        <a:cs typeface="Times New Roman" panose="02020603050405020304" pitchFamily="18" charset="0"/>
                      </a:endParaRPr>
                    </a:p>
                  </a:txBody>
                  <a:tcPr marL="41189" marR="41189" marT="0" marB="0"/>
                </a:tc>
                <a:tc>
                  <a:txBody>
                    <a:bodyPr/>
                    <a:lstStyle/>
                    <a:p>
                      <a:pPr marL="0" marR="0">
                        <a:spcBef>
                          <a:spcPts val="0"/>
                        </a:spcBef>
                        <a:spcAft>
                          <a:spcPts val="0"/>
                        </a:spcAft>
                      </a:pPr>
                      <a:r>
                        <a:rPr lang="en-US" sz="2000" dirty="0">
                          <a:solidFill>
                            <a:schemeClr val="tx2"/>
                          </a:solidFill>
                          <a:effectLst/>
                          <a:latin typeface="+mj-lt"/>
                          <a:ea typeface="MS Mincho" panose="02020609040205080304" pitchFamily="49" charset="-128"/>
                          <a:cs typeface="Times New Roman" panose="02020603050405020304" pitchFamily="18" charset="0"/>
                        </a:rPr>
                        <a:t>3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2"/>
                          </a:solidFill>
                          <a:effectLst/>
                          <a:latin typeface="+mn-lt"/>
                          <a:ea typeface="MS Mincho" panose="02020609040205080304" pitchFamily="49" charset="-128"/>
                          <a:cs typeface="Times New Roman" panose="02020603050405020304" pitchFamily="18" charset="0"/>
                        </a:rPr>
                        <a:t>~42 students</a:t>
                      </a:r>
                    </a:p>
                  </a:txBody>
                  <a:tcPr marL="41189" marR="41189" marT="0" marB="0"/>
                </a:tc>
                <a:extLst>
                  <a:ext uri="{0D108BD9-81ED-4DB2-BD59-A6C34878D82A}">
                    <a16:rowId xmlns:a16="http://schemas.microsoft.com/office/drawing/2014/main" val="3094165526"/>
                  </a:ext>
                </a:extLst>
              </a:tr>
            </a:tbl>
          </a:graphicData>
        </a:graphic>
      </p:graphicFrame>
      <p:sp>
        <p:nvSpPr>
          <p:cNvPr id="2" name="Oval 1">
            <a:extLst>
              <a:ext uri="{FF2B5EF4-FFF2-40B4-BE49-F238E27FC236}">
                <a16:creationId xmlns:a16="http://schemas.microsoft.com/office/drawing/2014/main" id="{D41F338A-D9E4-CA49-8436-8421D734AE10}"/>
              </a:ext>
            </a:extLst>
          </p:cNvPr>
          <p:cNvSpPr/>
          <p:nvPr/>
        </p:nvSpPr>
        <p:spPr>
          <a:xfrm>
            <a:off x="2533717" y="1211485"/>
            <a:ext cx="2831992" cy="51490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Oval 4">
            <a:extLst>
              <a:ext uri="{FF2B5EF4-FFF2-40B4-BE49-F238E27FC236}">
                <a16:creationId xmlns:a16="http://schemas.microsoft.com/office/drawing/2014/main" id="{A08E07F5-2FA4-EB4E-AD98-34F0589C90F5}"/>
              </a:ext>
            </a:extLst>
          </p:cNvPr>
          <p:cNvSpPr/>
          <p:nvPr/>
        </p:nvSpPr>
        <p:spPr>
          <a:xfrm>
            <a:off x="5061166" y="1211486"/>
            <a:ext cx="2831991" cy="5149087"/>
          </a:xfrm>
          <a:prstGeom prst="ellipse">
            <a:avLst/>
          </a:prstGeom>
          <a:noFill/>
          <a:ln w="38100">
            <a:solidFill>
              <a:srgbClr val="479E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7" name="Picture 6">
            <a:extLst>
              <a:ext uri="{FF2B5EF4-FFF2-40B4-BE49-F238E27FC236}">
                <a16:creationId xmlns:a16="http://schemas.microsoft.com/office/drawing/2014/main" id="{D2F11514-9FE7-6F4E-B351-9DD181D09E2F}"/>
              </a:ext>
            </a:extLst>
          </p:cNvPr>
          <p:cNvPicPr/>
          <p:nvPr/>
        </p:nvPicPr>
        <p:blipFill rotWithShape="1">
          <a:blip r:embed="rId3"/>
          <a:srcRect r="2401"/>
          <a:stretch/>
        </p:blipFill>
        <p:spPr>
          <a:xfrm>
            <a:off x="3494357" y="3370360"/>
            <a:ext cx="1210995" cy="464024"/>
          </a:xfrm>
          <a:prstGeom prst="rect">
            <a:avLst/>
          </a:prstGeom>
        </p:spPr>
      </p:pic>
      <p:pic>
        <p:nvPicPr>
          <p:cNvPr id="4" name="Picture 3">
            <a:extLst>
              <a:ext uri="{FF2B5EF4-FFF2-40B4-BE49-F238E27FC236}">
                <a16:creationId xmlns:a16="http://schemas.microsoft.com/office/drawing/2014/main" id="{B7D3B294-E74B-DB41-80B1-0A0BA1ADFDBF}"/>
              </a:ext>
            </a:extLst>
          </p:cNvPr>
          <p:cNvPicPr>
            <a:picLocks noChangeAspect="1"/>
          </p:cNvPicPr>
          <p:nvPr/>
        </p:nvPicPr>
        <p:blipFill>
          <a:blip r:embed="rId4"/>
          <a:stretch>
            <a:fillRect/>
          </a:stretch>
        </p:blipFill>
        <p:spPr>
          <a:xfrm>
            <a:off x="6096000" y="4589021"/>
            <a:ext cx="1316425" cy="417913"/>
          </a:xfrm>
          <a:prstGeom prst="rect">
            <a:avLst/>
          </a:prstGeom>
        </p:spPr>
      </p:pic>
      <p:pic>
        <p:nvPicPr>
          <p:cNvPr id="11" name="Picture 10">
            <a:extLst>
              <a:ext uri="{FF2B5EF4-FFF2-40B4-BE49-F238E27FC236}">
                <a16:creationId xmlns:a16="http://schemas.microsoft.com/office/drawing/2014/main" id="{B10C45BB-9EB0-C946-94A8-82C0EED1CA2C}"/>
              </a:ext>
            </a:extLst>
          </p:cNvPr>
          <p:cNvPicPr>
            <a:picLocks noChangeAspect="1"/>
          </p:cNvPicPr>
          <p:nvPr/>
        </p:nvPicPr>
        <p:blipFill>
          <a:blip r:embed="rId4"/>
          <a:stretch>
            <a:fillRect/>
          </a:stretch>
        </p:blipFill>
        <p:spPr>
          <a:xfrm>
            <a:off x="3598570" y="4589022"/>
            <a:ext cx="1316425" cy="417913"/>
          </a:xfrm>
          <a:prstGeom prst="rect">
            <a:avLst/>
          </a:prstGeom>
        </p:spPr>
      </p:pic>
    </p:spTree>
    <p:extLst>
      <p:ext uri="{BB962C8B-B14F-4D97-AF65-F5344CB8AC3E}">
        <p14:creationId xmlns:p14="http://schemas.microsoft.com/office/powerpoint/2010/main" val="404749929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0AC2DF-958D-FC43-81EE-F8F1253E2076}"/>
              </a:ext>
            </a:extLst>
          </p:cNvPr>
          <p:cNvSpPr>
            <a:spLocks noGrp="1"/>
          </p:cNvSpPr>
          <p:nvPr>
            <p:ph type="title"/>
          </p:nvPr>
        </p:nvSpPr>
        <p:spPr>
          <a:xfrm>
            <a:off x="1875693" y="149775"/>
            <a:ext cx="10515600" cy="1325563"/>
          </a:xfrm>
        </p:spPr>
        <p:txBody>
          <a:bodyPr/>
          <a:lstStyle/>
          <a:p>
            <a:r>
              <a:rPr lang="en-US" dirty="0"/>
              <a:t>Identifying Struggling Reader Participants</a:t>
            </a:r>
          </a:p>
        </p:txBody>
      </p:sp>
      <p:graphicFrame>
        <p:nvGraphicFramePr>
          <p:cNvPr id="7" name="Content Placeholder 6">
            <a:extLst>
              <a:ext uri="{FF2B5EF4-FFF2-40B4-BE49-F238E27FC236}">
                <a16:creationId xmlns:a16="http://schemas.microsoft.com/office/drawing/2014/main" id="{3A833CF9-6303-7048-855A-B0E39DABF348}"/>
              </a:ext>
            </a:extLst>
          </p:cNvPr>
          <p:cNvGraphicFramePr>
            <a:graphicFrameLocks noGrp="1"/>
          </p:cNvGraphicFramePr>
          <p:nvPr>
            <p:ph sz="quarter" idx="4294967295"/>
            <p:extLst>
              <p:ext uri="{D42A27DB-BD31-4B8C-83A1-F6EECF244321}">
                <p14:modId xmlns:p14="http://schemas.microsoft.com/office/powerpoint/2010/main" val="1398094885"/>
              </p:ext>
            </p:extLst>
          </p:nvPr>
        </p:nvGraphicFramePr>
        <p:xfrm>
          <a:off x="509954" y="1230923"/>
          <a:ext cx="11682046" cy="5100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90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DEA0EE9-7D35-9A49-A503-F96C45CA2FA4}"/>
              </a:ext>
            </a:extLst>
          </p:cNvPr>
          <p:cNvGraphicFramePr>
            <a:graphicFrameLocks noGrp="1"/>
          </p:cNvGraphicFramePr>
          <p:nvPr>
            <p:extLst>
              <p:ext uri="{D42A27DB-BD31-4B8C-83A1-F6EECF244321}">
                <p14:modId xmlns:p14="http://schemas.microsoft.com/office/powerpoint/2010/main" val="4211755965"/>
              </p:ext>
            </p:extLst>
          </p:nvPr>
        </p:nvGraphicFramePr>
        <p:xfrm>
          <a:off x="2428973" y="382688"/>
          <a:ext cx="7543800" cy="1097748"/>
        </p:xfrm>
        <a:graphic>
          <a:graphicData uri="http://schemas.openxmlformats.org/drawingml/2006/table">
            <a:tbl>
              <a:tblPr>
                <a:tableStyleId>{638B1855-1B75-4FBE-930C-398BA8C253C6}</a:tableStyleId>
              </a:tblPr>
              <a:tblGrid>
                <a:gridCol w="3352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281558">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effectLst/>
                          <a:latin typeface="Trebuchet MS" panose="020B0703020202090204" pitchFamily="34" charset="0"/>
                        </a:rPr>
                        <a:t>Build Background Knowledge</a:t>
                      </a: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Trebuchet MS" panose="020B0703020202090204" pitchFamily="34" charset="0"/>
                        </a:rPr>
                        <a:t>Unit 1</a:t>
                      </a:r>
                      <a:endParaRPr kumimoji="0" lang="en-US" altLang="en-US" sz="1800" b="0" i="0" u="none" strike="noStrike" cap="none" normalizeH="0" baseline="0" dirty="0">
                        <a:ln>
                          <a:noFill/>
                        </a:ln>
                        <a:solidFill>
                          <a:srgbClr val="FFFFFF"/>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effectLst/>
                          <a:latin typeface="Trebuchet MS" panose="020B0703020202090204" pitchFamily="34" charset="0"/>
                        </a:rPr>
                        <a:t>Unit 2</a:t>
                      </a:r>
                      <a:endParaRPr kumimoji="0" lang="en-US" altLang="en-US" sz="1800" b="0" i="0" u="none" strike="noStrike" cap="none" normalizeH="0" baseline="0">
                        <a:ln>
                          <a:noFill/>
                        </a:ln>
                        <a:solidFill>
                          <a:srgbClr val="FFFFFF"/>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Trebuchet MS" panose="020B0703020202090204" pitchFamily="34" charset="0"/>
                        </a:rPr>
                        <a:t>Unit3</a:t>
                      </a:r>
                      <a:endParaRPr kumimoji="0" lang="en-US" altLang="en-US" sz="1800" b="0" i="0" u="none" strike="noStrike" cap="none" normalizeH="0" baseline="0" dirty="0">
                        <a:ln>
                          <a:noFill/>
                        </a:ln>
                        <a:solidFill>
                          <a:srgbClr val="FFFFFF"/>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155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rebuchet MS" panose="020B0703020202090204" pitchFamily="34" charset="0"/>
                          <a:ea typeface="ＭＳ Ｐゴシック" charset="-128"/>
                        </a:rPr>
                        <a:t>Tier 1</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155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rebuchet MS" panose="020B0703020202090204" pitchFamily="34" charset="0"/>
                          <a:ea typeface="ＭＳ Ｐゴシック" charset="-128"/>
                        </a:rPr>
                        <a:t>Tier 2</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620190"/>
                  </a:ext>
                </a:extLst>
              </a:tr>
            </a:tbl>
          </a:graphicData>
        </a:graphic>
      </p:graphicFrame>
      <p:sp>
        <p:nvSpPr>
          <p:cNvPr id="29715" name="Right Arrow 4">
            <a:extLst>
              <a:ext uri="{FF2B5EF4-FFF2-40B4-BE49-F238E27FC236}">
                <a16:creationId xmlns:a16="http://schemas.microsoft.com/office/drawing/2014/main" id="{51BC5DDA-8B25-574A-A621-030F7327786E}"/>
              </a:ext>
            </a:extLst>
          </p:cNvPr>
          <p:cNvSpPr>
            <a:spLocks noChangeArrowheads="1"/>
          </p:cNvSpPr>
          <p:nvPr/>
        </p:nvSpPr>
        <p:spPr bwMode="auto">
          <a:xfrm>
            <a:off x="5788269" y="819190"/>
            <a:ext cx="3962400" cy="228600"/>
          </a:xfrm>
          <a:prstGeom prst="rightArrow">
            <a:avLst>
              <a:gd name="adj1" fmla="val 50000"/>
              <a:gd name="adj2" fmla="val 49994"/>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Trebuchet MS" panose="020B070302020209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9pPr>
          </a:lstStyle>
          <a:p>
            <a:pPr>
              <a:spcBef>
                <a:spcPct val="0"/>
              </a:spcBef>
              <a:buFontTx/>
              <a:buNone/>
            </a:pPr>
            <a:endParaRPr lang="en-US" altLang="en-US">
              <a:latin typeface="Times" pitchFamily="2" charset="0"/>
            </a:endParaRPr>
          </a:p>
        </p:txBody>
      </p:sp>
      <p:sp>
        <p:nvSpPr>
          <p:cNvPr id="2" name="TextBox 1">
            <a:extLst>
              <a:ext uri="{FF2B5EF4-FFF2-40B4-BE49-F238E27FC236}">
                <a16:creationId xmlns:a16="http://schemas.microsoft.com/office/drawing/2014/main" id="{B8EFDA2F-768C-1048-9122-D3C38BBDAE93}"/>
              </a:ext>
            </a:extLst>
          </p:cNvPr>
          <p:cNvSpPr txBox="1"/>
          <p:nvPr/>
        </p:nvSpPr>
        <p:spPr>
          <a:xfrm>
            <a:off x="704704" y="2678168"/>
            <a:ext cx="281353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State unit big idea</a:t>
            </a:r>
          </a:p>
          <a:p>
            <a:pPr marL="285750" indent="-285750">
              <a:buFont typeface="Arial" panose="020B0604020202020204" pitchFamily="34" charset="0"/>
              <a:buChar char="•"/>
            </a:pPr>
            <a:r>
              <a:rPr lang="en-US" dirty="0"/>
              <a:t>Connect new learning to past learning</a:t>
            </a:r>
          </a:p>
          <a:p>
            <a:pPr marL="285750" indent="-285750">
              <a:buFont typeface="Arial" panose="020B0604020202020204" pitchFamily="34" charset="0"/>
              <a:buChar char="•"/>
            </a:pPr>
            <a:r>
              <a:rPr lang="en-US" dirty="0"/>
              <a:t>Build knowledge using the visual, explaining new information, asking questions</a:t>
            </a:r>
          </a:p>
        </p:txBody>
      </p:sp>
      <p:sp>
        <p:nvSpPr>
          <p:cNvPr id="6" name="Right Arrow 4">
            <a:extLst>
              <a:ext uri="{FF2B5EF4-FFF2-40B4-BE49-F238E27FC236}">
                <a16:creationId xmlns:a16="http://schemas.microsoft.com/office/drawing/2014/main" id="{533E3AF9-B460-DE4F-A8A7-FEC2F84EB37D}"/>
              </a:ext>
            </a:extLst>
          </p:cNvPr>
          <p:cNvSpPr>
            <a:spLocks noChangeArrowheads="1"/>
          </p:cNvSpPr>
          <p:nvPr/>
        </p:nvSpPr>
        <p:spPr bwMode="auto">
          <a:xfrm>
            <a:off x="5788269" y="1198080"/>
            <a:ext cx="3962400" cy="228600"/>
          </a:xfrm>
          <a:prstGeom prst="rightArrow">
            <a:avLst>
              <a:gd name="adj1" fmla="val 50000"/>
              <a:gd name="adj2" fmla="val 49994"/>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Trebuchet MS" panose="020B070302020209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9pPr>
          </a:lstStyle>
          <a:p>
            <a:pPr>
              <a:spcBef>
                <a:spcPct val="0"/>
              </a:spcBef>
              <a:buFontTx/>
              <a:buNone/>
            </a:pPr>
            <a:endParaRPr lang="en-US" altLang="en-US">
              <a:latin typeface="Times" pitchFamily="2" charset="0"/>
            </a:endParaRPr>
          </a:p>
        </p:txBody>
      </p:sp>
      <p:pic>
        <p:nvPicPr>
          <p:cNvPr id="29697" name="Picture 2" descr="Screen Shot 2015-08-24 at 2.30.33 PM.png">
            <a:extLst>
              <a:ext uri="{FF2B5EF4-FFF2-40B4-BE49-F238E27FC236}">
                <a16:creationId xmlns:a16="http://schemas.microsoft.com/office/drawing/2014/main" id="{77F72689-A716-6D46-8010-03D0C6542B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942" y="1625697"/>
            <a:ext cx="4876115" cy="484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945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8-13 at 10.40.28 AM.png">
            <a:extLst>
              <a:ext uri="{FF2B5EF4-FFF2-40B4-BE49-F238E27FC236}">
                <a16:creationId xmlns:a16="http://schemas.microsoft.com/office/drawing/2014/main" id="{D0665A69-67A1-3942-8365-2AA97FCCC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022" y="1620508"/>
            <a:ext cx="5937047" cy="4723526"/>
          </a:xfrm>
          <a:prstGeom prst="rect">
            <a:avLst/>
          </a:prstGeom>
          <a:ln w="38100" cmpd="sng">
            <a:solidFill>
              <a:schemeClr val="tx2">
                <a:lumMod val="75000"/>
              </a:schemeClr>
            </a:solidFill>
          </a:ln>
        </p:spPr>
      </p:pic>
      <p:graphicFrame>
        <p:nvGraphicFramePr>
          <p:cNvPr id="4" name="Table 3">
            <a:extLst>
              <a:ext uri="{FF2B5EF4-FFF2-40B4-BE49-F238E27FC236}">
                <a16:creationId xmlns:a16="http://schemas.microsoft.com/office/drawing/2014/main" id="{96657ADC-0C14-5E45-B01F-3EFABCB7F506}"/>
              </a:ext>
            </a:extLst>
          </p:cNvPr>
          <p:cNvGraphicFramePr>
            <a:graphicFrameLocks noGrp="1"/>
          </p:cNvGraphicFramePr>
          <p:nvPr>
            <p:extLst>
              <p:ext uri="{D42A27DB-BD31-4B8C-83A1-F6EECF244321}">
                <p14:modId xmlns:p14="http://schemas.microsoft.com/office/powerpoint/2010/main" val="2352512694"/>
              </p:ext>
            </p:extLst>
          </p:nvPr>
        </p:nvGraphicFramePr>
        <p:xfrm>
          <a:off x="2324100" y="388144"/>
          <a:ext cx="7543800" cy="1108866"/>
        </p:xfrm>
        <a:graphic>
          <a:graphicData uri="http://schemas.openxmlformats.org/drawingml/2006/table">
            <a:tbl>
              <a:tblPr>
                <a:tableStyleId>{638B1855-1B75-4FBE-930C-398BA8C253C6}</a:tableStyleId>
              </a:tblPr>
              <a:tblGrid>
                <a:gridCol w="3352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0">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u="none" strike="noStrike" cap="none" normalizeH="0" baseline="0" dirty="0">
                          <a:ln>
                            <a:noFill/>
                          </a:ln>
                          <a:effectLst/>
                        </a:rPr>
                        <a:t>Explicit Vocabulary Instruction</a:t>
                      </a:r>
                      <a:endParaRPr kumimoji="0" lang="en-US" altLang="en-US" sz="1800" b="0" i="0" u="none" strike="noStrike" cap="none" normalizeH="0" baseline="0" dirty="0">
                        <a:ln>
                          <a:noFill/>
                        </a:ln>
                        <a:solidFill>
                          <a:srgbClr val="000000"/>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effectLst/>
                        </a:rPr>
                        <a:t>Unit 1</a:t>
                      </a:r>
                      <a:endParaRPr kumimoji="0" lang="en-US" altLang="en-US" sz="1800" b="0" i="0" u="none" strike="noStrike" cap="none" normalizeH="0" baseline="0" dirty="0">
                        <a:ln>
                          <a:noFill/>
                        </a:ln>
                        <a:solidFill>
                          <a:srgbClr val="FFFFFF"/>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effectLst/>
                        </a:rPr>
                        <a:t>Unit 2</a:t>
                      </a:r>
                      <a:endParaRPr kumimoji="0" lang="en-US" altLang="en-US" sz="1800" b="0" i="0" u="none" strike="noStrike" cap="none" normalizeH="0" baseline="0" dirty="0">
                        <a:ln>
                          <a:noFill/>
                        </a:ln>
                        <a:solidFill>
                          <a:srgbClr val="FFFFFF"/>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effectLst/>
                        </a:rPr>
                        <a:t>Unit3</a:t>
                      </a:r>
                      <a:endParaRPr kumimoji="0" lang="en-US" altLang="en-US" sz="1800" b="0" i="0" u="none" strike="noStrike" cap="none" normalizeH="0" baseline="0" dirty="0">
                        <a:ln>
                          <a:noFill/>
                        </a:ln>
                        <a:solidFill>
                          <a:srgbClr val="FFFFFF"/>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rebuchet MS" panose="020B0703020202090204" pitchFamily="34" charset="0"/>
                          <a:ea typeface="ＭＳ Ｐゴシック" charset="-128"/>
                        </a:rPr>
                        <a:t>Tier 1</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rebuchet MS" panose="020B0703020202090204" pitchFamily="34" charset="0"/>
                          <a:ea typeface="ＭＳ Ｐゴシック" charset="-128"/>
                        </a:rPr>
                        <a:t>Tier 2</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422920"/>
                  </a:ext>
                </a:extLst>
              </a:tr>
            </a:tbl>
          </a:graphicData>
        </a:graphic>
      </p:graphicFrame>
      <p:sp>
        <p:nvSpPr>
          <p:cNvPr id="31763" name="Right Arrow 4">
            <a:extLst>
              <a:ext uri="{FF2B5EF4-FFF2-40B4-BE49-F238E27FC236}">
                <a16:creationId xmlns:a16="http://schemas.microsoft.com/office/drawing/2014/main" id="{5D192CA9-D49C-8F4F-B512-CF560694AA6D}"/>
              </a:ext>
            </a:extLst>
          </p:cNvPr>
          <p:cNvSpPr>
            <a:spLocks noChangeArrowheads="1"/>
          </p:cNvSpPr>
          <p:nvPr/>
        </p:nvSpPr>
        <p:spPr bwMode="auto">
          <a:xfrm>
            <a:off x="5776546" y="828277"/>
            <a:ext cx="3962400" cy="228600"/>
          </a:xfrm>
          <a:prstGeom prst="rightArrow">
            <a:avLst>
              <a:gd name="adj1" fmla="val 50000"/>
              <a:gd name="adj2" fmla="val 49994"/>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Trebuchet MS" panose="020B070302020209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9pPr>
          </a:lstStyle>
          <a:p>
            <a:pPr>
              <a:spcBef>
                <a:spcPct val="0"/>
              </a:spcBef>
              <a:buFontTx/>
              <a:buNone/>
            </a:pPr>
            <a:endParaRPr lang="en-US" altLang="en-US">
              <a:latin typeface="Times" pitchFamily="2" charset="0"/>
            </a:endParaRPr>
          </a:p>
        </p:txBody>
      </p:sp>
      <p:sp>
        <p:nvSpPr>
          <p:cNvPr id="6" name="Right Arrow 4">
            <a:extLst>
              <a:ext uri="{FF2B5EF4-FFF2-40B4-BE49-F238E27FC236}">
                <a16:creationId xmlns:a16="http://schemas.microsoft.com/office/drawing/2014/main" id="{0C08FA44-AE60-6447-BFA4-0D27F637D375}"/>
              </a:ext>
            </a:extLst>
          </p:cNvPr>
          <p:cNvSpPr>
            <a:spLocks noChangeArrowheads="1"/>
          </p:cNvSpPr>
          <p:nvPr/>
        </p:nvSpPr>
        <p:spPr bwMode="auto">
          <a:xfrm>
            <a:off x="5776546" y="1213031"/>
            <a:ext cx="3962400" cy="228600"/>
          </a:xfrm>
          <a:prstGeom prst="rightArrow">
            <a:avLst>
              <a:gd name="adj1" fmla="val 50000"/>
              <a:gd name="adj2" fmla="val 49994"/>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Trebuchet MS" panose="020B070302020209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9pPr>
          </a:lstStyle>
          <a:p>
            <a:pPr>
              <a:spcBef>
                <a:spcPct val="0"/>
              </a:spcBef>
              <a:buFontTx/>
              <a:buNone/>
            </a:pPr>
            <a:endParaRPr lang="en-US" altLang="en-US">
              <a:latin typeface="Times" pitchFamily="2" charset="0"/>
            </a:endParaRPr>
          </a:p>
        </p:txBody>
      </p:sp>
    </p:spTree>
    <p:extLst>
      <p:ext uri="{BB962C8B-B14F-4D97-AF65-F5344CB8AC3E}">
        <p14:creationId xmlns:p14="http://schemas.microsoft.com/office/powerpoint/2010/main" val="3284903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Screen Shot 2015-08-24 at 2.30.33 PM.png">
            <a:extLst>
              <a:ext uri="{FF2B5EF4-FFF2-40B4-BE49-F238E27FC236}">
                <a16:creationId xmlns:a16="http://schemas.microsoft.com/office/drawing/2014/main" id="{CB5AEC2B-1740-CE45-A11D-8B28C22710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191018"/>
            <a:ext cx="4786532" cy="498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9" name="Right Arrow 4">
            <a:extLst>
              <a:ext uri="{FF2B5EF4-FFF2-40B4-BE49-F238E27FC236}">
                <a16:creationId xmlns:a16="http://schemas.microsoft.com/office/drawing/2014/main" id="{B339F9F4-AE0B-FD4A-B0D7-18D88B1384D8}"/>
              </a:ext>
            </a:extLst>
          </p:cNvPr>
          <p:cNvSpPr>
            <a:spLocks noChangeArrowheads="1"/>
          </p:cNvSpPr>
          <p:nvPr/>
        </p:nvSpPr>
        <p:spPr bwMode="auto">
          <a:xfrm>
            <a:off x="5943600" y="762000"/>
            <a:ext cx="3962400" cy="228600"/>
          </a:xfrm>
          <a:prstGeom prst="rightArrow">
            <a:avLst>
              <a:gd name="adj1" fmla="val 50000"/>
              <a:gd name="adj2" fmla="val 49994"/>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Trebuchet MS" panose="020B070302020209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9pPr>
          </a:lstStyle>
          <a:p>
            <a:pPr>
              <a:spcBef>
                <a:spcPct val="0"/>
              </a:spcBef>
              <a:buFontTx/>
              <a:buNone/>
            </a:pPr>
            <a:endParaRPr lang="en-US" altLang="en-US">
              <a:latin typeface="Times" pitchFamily="2" charset="0"/>
            </a:endParaRPr>
          </a:p>
        </p:txBody>
      </p:sp>
      <p:pic>
        <p:nvPicPr>
          <p:cNvPr id="6" name="Picture 2" descr="Screen Shot 2015-08-13 at 11.55.09 AM.png">
            <a:extLst>
              <a:ext uri="{FF2B5EF4-FFF2-40B4-BE49-F238E27FC236}">
                <a16:creationId xmlns:a16="http://schemas.microsoft.com/office/drawing/2014/main" id="{D78249D6-8A0C-524E-BBAD-436100FDD4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6824" y="1747098"/>
            <a:ext cx="6379699"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18C632C9-5B8F-CF48-A685-AF67CF2DA98E}"/>
              </a:ext>
            </a:extLst>
          </p:cNvPr>
          <p:cNvGraphicFramePr>
            <a:graphicFrameLocks noGrp="1"/>
          </p:cNvGraphicFramePr>
          <p:nvPr>
            <p:extLst>
              <p:ext uri="{D42A27DB-BD31-4B8C-83A1-F6EECF244321}">
                <p14:modId xmlns:p14="http://schemas.microsoft.com/office/powerpoint/2010/main" val="2038746278"/>
              </p:ext>
            </p:extLst>
          </p:nvPr>
        </p:nvGraphicFramePr>
        <p:xfrm>
          <a:off x="2285999" y="0"/>
          <a:ext cx="7620001" cy="1097748"/>
        </p:xfrm>
        <a:graphic>
          <a:graphicData uri="http://schemas.openxmlformats.org/drawingml/2006/table">
            <a:tbl>
              <a:tblPr>
                <a:tableStyleId>{638B1855-1B75-4FBE-930C-398BA8C253C6}</a:tableStyleId>
              </a:tblPr>
              <a:tblGrid>
                <a:gridCol w="3386667">
                  <a:extLst>
                    <a:ext uri="{9D8B030D-6E8A-4147-A177-3AD203B41FA5}">
                      <a16:colId xmlns:a16="http://schemas.microsoft.com/office/drawing/2014/main" val="20000"/>
                    </a:ext>
                  </a:extLst>
                </a:gridCol>
                <a:gridCol w="1462424">
                  <a:extLst>
                    <a:ext uri="{9D8B030D-6E8A-4147-A177-3AD203B41FA5}">
                      <a16:colId xmlns:a16="http://schemas.microsoft.com/office/drawing/2014/main" val="20001"/>
                    </a:ext>
                  </a:extLst>
                </a:gridCol>
                <a:gridCol w="1385455">
                  <a:extLst>
                    <a:ext uri="{9D8B030D-6E8A-4147-A177-3AD203B41FA5}">
                      <a16:colId xmlns:a16="http://schemas.microsoft.com/office/drawing/2014/main" val="20002"/>
                    </a:ext>
                  </a:extLst>
                </a:gridCol>
                <a:gridCol w="1385455">
                  <a:extLst>
                    <a:ext uri="{9D8B030D-6E8A-4147-A177-3AD203B41FA5}">
                      <a16:colId xmlns:a16="http://schemas.microsoft.com/office/drawing/2014/main" val="20003"/>
                    </a:ext>
                  </a:extLst>
                </a:gridCol>
              </a:tblGrid>
              <a:tr h="290531">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u="none" strike="noStrike" cap="none" normalizeH="0" baseline="0" dirty="0">
                          <a:ln>
                            <a:noFill/>
                          </a:ln>
                          <a:effectLst/>
                        </a:rPr>
                        <a:t>Text reading with questioning</a:t>
                      </a:r>
                      <a:endParaRPr kumimoji="0" lang="en-US" altLang="en-US" sz="1800" b="0" i="0" u="none" strike="noStrike" cap="none" normalizeH="0" baseline="0" dirty="0">
                        <a:ln>
                          <a:noFill/>
                        </a:ln>
                        <a:solidFill>
                          <a:srgbClr val="000000"/>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effectLst/>
                        </a:rPr>
                        <a:t>Unit 1</a:t>
                      </a:r>
                      <a:endParaRPr kumimoji="0" lang="en-US" altLang="en-US" sz="1800" b="0" i="0" u="none" strike="noStrike" cap="none" normalizeH="0" baseline="0" dirty="0">
                        <a:ln>
                          <a:noFill/>
                        </a:ln>
                        <a:solidFill>
                          <a:srgbClr val="FFFFFF"/>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effectLst/>
                        </a:rPr>
                        <a:t>Unit 2</a:t>
                      </a:r>
                      <a:endParaRPr kumimoji="0" lang="en-US" altLang="en-US" sz="1800" b="0" i="0" u="none" strike="noStrike" cap="none" normalizeH="0" baseline="0" dirty="0">
                        <a:ln>
                          <a:noFill/>
                        </a:ln>
                        <a:solidFill>
                          <a:srgbClr val="FFFFFF"/>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effectLst/>
                        </a:rPr>
                        <a:t>Unit3</a:t>
                      </a:r>
                      <a:endParaRPr kumimoji="0" lang="en-US" altLang="en-US" sz="1800" b="0" i="0" u="none" strike="noStrike" cap="none" normalizeH="0" baseline="0" dirty="0">
                        <a:ln>
                          <a:noFill/>
                        </a:ln>
                        <a:solidFill>
                          <a:srgbClr val="FFFFFF"/>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053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rebuchet MS" panose="020B0703020202090204" pitchFamily="34" charset="0"/>
                          <a:ea typeface="ＭＳ Ｐゴシック" charset="-128"/>
                        </a:rPr>
                        <a:t>Tier 1</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053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rebuchet MS" panose="020B0703020202090204" pitchFamily="34" charset="0"/>
                          <a:ea typeface="ＭＳ Ｐゴシック" charset="-128"/>
                        </a:rPr>
                        <a:t>Tier 2</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422920"/>
                  </a:ext>
                </a:extLst>
              </a:tr>
            </a:tbl>
          </a:graphicData>
        </a:graphic>
      </p:graphicFrame>
      <p:sp>
        <p:nvSpPr>
          <p:cNvPr id="8" name="Right Arrow 4">
            <a:extLst>
              <a:ext uri="{FF2B5EF4-FFF2-40B4-BE49-F238E27FC236}">
                <a16:creationId xmlns:a16="http://schemas.microsoft.com/office/drawing/2014/main" id="{F6E053BE-7644-844C-9B28-C6236E8CCB37}"/>
              </a:ext>
            </a:extLst>
          </p:cNvPr>
          <p:cNvSpPr>
            <a:spLocks noChangeArrowheads="1"/>
          </p:cNvSpPr>
          <p:nvPr/>
        </p:nvSpPr>
        <p:spPr bwMode="auto">
          <a:xfrm>
            <a:off x="5854698" y="440130"/>
            <a:ext cx="3790458" cy="228600"/>
          </a:xfrm>
          <a:prstGeom prst="rightArrow">
            <a:avLst>
              <a:gd name="adj1" fmla="val 50000"/>
              <a:gd name="adj2" fmla="val 49994"/>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Trebuchet MS" panose="020B070302020209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9pPr>
          </a:lstStyle>
          <a:p>
            <a:pPr>
              <a:spcBef>
                <a:spcPct val="0"/>
              </a:spcBef>
              <a:buFontTx/>
              <a:buNone/>
            </a:pPr>
            <a:endParaRPr lang="en-US" altLang="en-US">
              <a:latin typeface="Times" pitchFamily="2" charset="0"/>
            </a:endParaRPr>
          </a:p>
        </p:txBody>
      </p:sp>
      <p:sp>
        <p:nvSpPr>
          <p:cNvPr id="9" name="Right Arrow 4">
            <a:extLst>
              <a:ext uri="{FF2B5EF4-FFF2-40B4-BE49-F238E27FC236}">
                <a16:creationId xmlns:a16="http://schemas.microsoft.com/office/drawing/2014/main" id="{E5277FB9-11F4-5D4A-9111-6D3066E7B48E}"/>
              </a:ext>
            </a:extLst>
          </p:cNvPr>
          <p:cNvSpPr>
            <a:spLocks noChangeArrowheads="1"/>
          </p:cNvSpPr>
          <p:nvPr/>
        </p:nvSpPr>
        <p:spPr bwMode="auto">
          <a:xfrm>
            <a:off x="5854697" y="762000"/>
            <a:ext cx="3790458" cy="235539"/>
          </a:xfrm>
          <a:prstGeom prst="rightArrow">
            <a:avLst>
              <a:gd name="adj1" fmla="val 50000"/>
              <a:gd name="adj2" fmla="val 49994"/>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Trebuchet MS" panose="020B070302020209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9pPr>
          </a:lstStyle>
          <a:p>
            <a:pPr>
              <a:spcBef>
                <a:spcPct val="0"/>
              </a:spcBef>
              <a:buFontTx/>
              <a:buNone/>
            </a:pPr>
            <a:endParaRPr lang="en-US" altLang="en-US">
              <a:latin typeface="Times" pitchFamily="2" charset="0"/>
            </a:endParaRPr>
          </a:p>
        </p:txBody>
      </p:sp>
    </p:spTree>
    <p:extLst>
      <p:ext uri="{BB962C8B-B14F-4D97-AF65-F5344CB8AC3E}">
        <p14:creationId xmlns:p14="http://schemas.microsoft.com/office/powerpoint/2010/main" val="1107166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Screen Shot 2015-08-24 at 2.30.33 PM.png">
            <a:extLst>
              <a:ext uri="{FF2B5EF4-FFF2-40B4-BE49-F238E27FC236}">
                <a16:creationId xmlns:a16="http://schemas.microsoft.com/office/drawing/2014/main" id="{3F0A76FB-8A07-474C-B23A-E6873B2DE9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953" y="1184571"/>
            <a:ext cx="5197837" cy="496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Shot 2015-08-13 at 11.56.22 AM.png">
            <a:extLst>
              <a:ext uri="{FF2B5EF4-FFF2-40B4-BE49-F238E27FC236}">
                <a16:creationId xmlns:a16="http://schemas.microsoft.com/office/drawing/2014/main" id="{9FD0003D-0CA0-EC4D-87D8-6397CC2B1A09}"/>
              </a:ext>
            </a:extLst>
          </p:cNvPr>
          <p:cNvPicPr>
            <a:picLocks noChangeAspect="1"/>
          </p:cNvPicPr>
          <p:nvPr/>
        </p:nvPicPr>
        <p:blipFill rotWithShape="1">
          <a:blip r:embed="rId4">
            <a:extLst>
              <a:ext uri="{28A0092B-C50C-407E-A947-70E740481C1C}">
                <a14:useLocalDpi xmlns:a14="http://schemas.microsoft.com/office/drawing/2010/main" val="0"/>
              </a:ext>
            </a:extLst>
          </a:blip>
          <a:srcRect t="23275" r="-273"/>
          <a:stretch/>
        </p:blipFill>
        <p:spPr>
          <a:xfrm>
            <a:off x="7951422" y="1275556"/>
            <a:ext cx="3730625" cy="3418777"/>
          </a:xfrm>
          <a:prstGeom prst="rect">
            <a:avLst/>
          </a:prstGeom>
        </p:spPr>
      </p:pic>
      <p:pic>
        <p:nvPicPr>
          <p:cNvPr id="42004" name="Picture 5" descr="Screen Shot 2015-09-14 at 2.31.40 PM.png">
            <a:extLst>
              <a:ext uri="{FF2B5EF4-FFF2-40B4-BE49-F238E27FC236}">
                <a16:creationId xmlns:a16="http://schemas.microsoft.com/office/drawing/2014/main" id="{4BCFB69F-322A-5A4C-A7D4-4F728770CB1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28947" y="4002821"/>
            <a:ext cx="3494454" cy="214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667C66F2-FF59-E54F-81D7-DE078FEE9F94}"/>
              </a:ext>
            </a:extLst>
          </p:cNvPr>
          <p:cNvGraphicFramePr>
            <a:graphicFrameLocks noGrp="1"/>
          </p:cNvGraphicFramePr>
          <p:nvPr>
            <p:extLst>
              <p:ext uri="{D42A27DB-BD31-4B8C-83A1-F6EECF244321}">
                <p14:modId xmlns:p14="http://schemas.microsoft.com/office/powerpoint/2010/main" val="3789513517"/>
              </p:ext>
            </p:extLst>
          </p:nvPr>
        </p:nvGraphicFramePr>
        <p:xfrm>
          <a:off x="1807798" y="6646"/>
          <a:ext cx="8242298" cy="1114425"/>
        </p:xfrm>
        <a:graphic>
          <a:graphicData uri="http://schemas.openxmlformats.org/drawingml/2006/table">
            <a:tbl>
              <a:tblPr>
                <a:tableStyleId>{638B1855-1B75-4FBE-930C-398BA8C253C6}</a:tableStyleId>
              </a:tblPr>
              <a:tblGrid>
                <a:gridCol w="3663244">
                  <a:extLst>
                    <a:ext uri="{9D8B030D-6E8A-4147-A177-3AD203B41FA5}">
                      <a16:colId xmlns:a16="http://schemas.microsoft.com/office/drawing/2014/main" val="20000"/>
                    </a:ext>
                  </a:extLst>
                </a:gridCol>
                <a:gridCol w="1581856">
                  <a:extLst>
                    <a:ext uri="{9D8B030D-6E8A-4147-A177-3AD203B41FA5}">
                      <a16:colId xmlns:a16="http://schemas.microsoft.com/office/drawing/2014/main" val="20001"/>
                    </a:ext>
                  </a:extLst>
                </a:gridCol>
                <a:gridCol w="1498599">
                  <a:extLst>
                    <a:ext uri="{9D8B030D-6E8A-4147-A177-3AD203B41FA5}">
                      <a16:colId xmlns:a16="http://schemas.microsoft.com/office/drawing/2014/main" val="20002"/>
                    </a:ext>
                  </a:extLst>
                </a:gridCol>
                <a:gridCol w="1498599">
                  <a:extLst>
                    <a:ext uri="{9D8B030D-6E8A-4147-A177-3AD203B41FA5}">
                      <a16:colId xmlns:a16="http://schemas.microsoft.com/office/drawing/2014/main" val="20003"/>
                    </a:ext>
                  </a:extLst>
                </a:gridCol>
              </a:tblGrid>
              <a:tr h="371475">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u="none" strike="noStrike" cap="none" normalizeH="0" baseline="0" dirty="0">
                          <a:ln>
                            <a:noFill/>
                          </a:ln>
                          <a:effectLst/>
                        </a:rPr>
                        <a:t>Generating GIST statements</a:t>
                      </a:r>
                      <a:endParaRPr kumimoji="0" lang="en-US" altLang="en-US" sz="1800" b="0" i="0" u="none" strike="noStrike" cap="none" normalizeH="0" baseline="0" dirty="0">
                        <a:ln>
                          <a:noFill/>
                        </a:ln>
                        <a:solidFill>
                          <a:srgbClr val="000000"/>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effectLst/>
                        </a:rPr>
                        <a:t>Unit 1</a:t>
                      </a:r>
                      <a:endParaRPr kumimoji="0" lang="en-US" altLang="en-US" sz="1800" b="0" i="0" u="none" strike="noStrike" cap="none" normalizeH="0" baseline="0" dirty="0">
                        <a:ln>
                          <a:noFill/>
                        </a:ln>
                        <a:solidFill>
                          <a:srgbClr val="FFFFFF"/>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effectLst/>
                        </a:rPr>
                        <a:t>Unit 2</a:t>
                      </a:r>
                      <a:endParaRPr kumimoji="0" lang="en-US" altLang="en-US" sz="1800" b="0" i="0" u="none" strike="noStrike" cap="none" normalizeH="0" baseline="0" dirty="0">
                        <a:ln>
                          <a:noFill/>
                        </a:ln>
                        <a:solidFill>
                          <a:srgbClr val="FFFFFF"/>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effectLst/>
                        </a:rPr>
                        <a:t>Unit3</a:t>
                      </a:r>
                      <a:endParaRPr kumimoji="0" lang="en-US" altLang="en-US" sz="1800" b="0" i="0" u="none" strike="noStrike" cap="none" normalizeH="0" baseline="0" dirty="0">
                        <a:ln>
                          <a:noFill/>
                        </a:ln>
                        <a:solidFill>
                          <a:srgbClr val="FFFFFF"/>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rebuchet MS" panose="020B0703020202090204" pitchFamily="34" charset="0"/>
                          <a:ea typeface="ＭＳ Ｐゴシック" charset="-128"/>
                        </a:rPr>
                        <a:t>Tier 1</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rebuchet MS" panose="020B0703020202090204" pitchFamily="34" charset="0"/>
                          <a:ea typeface="ＭＳ Ｐゴシック" charset="-128"/>
                        </a:rPr>
                        <a:t>Tier 2</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422920"/>
                  </a:ext>
                </a:extLst>
              </a:tr>
            </a:tbl>
          </a:graphicData>
        </a:graphic>
      </p:graphicFrame>
      <p:sp>
        <p:nvSpPr>
          <p:cNvPr id="8" name="Right Arrow 4">
            <a:extLst>
              <a:ext uri="{FF2B5EF4-FFF2-40B4-BE49-F238E27FC236}">
                <a16:creationId xmlns:a16="http://schemas.microsoft.com/office/drawing/2014/main" id="{E58D053D-12F9-354E-B6DF-616EAA6AD965}"/>
              </a:ext>
            </a:extLst>
          </p:cNvPr>
          <p:cNvSpPr>
            <a:spLocks noChangeArrowheads="1"/>
          </p:cNvSpPr>
          <p:nvPr/>
        </p:nvSpPr>
        <p:spPr bwMode="auto">
          <a:xfrm>
            <a:off x="5707790" y="458142"/>
            <a:ext cx="3962400" cy="228600"/>
          </a:xfrm>
          <a:prstGeom prst="rightArrow">
            <a:avLst>
              <a:gd name="adj1" fmla="val 50000"/>
              <a:gd name="adj2" fmla="val 49994"/>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Trebuchet MS" panose="020B070302020209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9pPr>
          </a:lstStyle>
          <a:p>
            <a:pPr>
              <a:spcBef>
                <a:spcPct val="0"/>
              </a:spcBef>
              <a:buFontTx/>
              <a:buNone/>
            </a:pPr>
            <a:endParaRPr lang="en-US" altLang="en-US">
              <a:latin typeface="Times" pitchFamily="2" charset="0"/>
            </a:endParaRPr>
          </a:p>
        </p:txBody>
      </p:sp>
      <p:sp>
        <p:nvSpPr>
          <p:cNvPr id="9" name="Right Arrow 4">
            <a:extLst>
              <a:ext uri="{FF2B5EF4-FFF2-40B4-BE49-F238E27FC236}">
                <a16:creationId xmlns:a16="http://schemas.microsoft.com/office/drawing/2014/main" id="{57C7F56F-F4CF-A34D-B176-7C709D926963}"/>
              </a:ext>
            </a:extLst>
          </p:cNvPr>
          <p:cNvSpPr>
            <a:spLocks noChangeArrowheads="1"/>
          </p:cNvSpPr>
          <p:nvPr/>
        </p:nvSpPr>
        <p:spPr bwMode="auto">
          <a:xfrm>
            <a:off x="5707790" y="841227"/>
            <a:ext cx="3962400" cy="228600"/>
          </a:xfrm>
          <a:prstGeom prst="rightArrow">
            <a:avLst>
              <a:gd name="adj1" fmla="val 50000"/>
              <a:gd name="adj2" fmla="val 49994"/>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Trebuchet MS" panose="020B070302020209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9pPr>
          </a:lstStyle>
          <a:p>
            <a:pPr>
              <a:spcBef>
                <a:spcPct val="0"/>
              </a:spcBef>
              <a:buFontTx/>
              <a:buNone/>
            </a:pPr>
            <a:endParaRPr lang="en-US" altLang="en-US">
              <a:latin typeface="Times" pitchFamily="2" charset="0"/>
            </a:endParaRPr>
          </a:p>
        </p:txBody>
      </p:sp>
    </p:spTree>
    <p:extLst>
      <p:ext uri="{BB962C8B-B14F-4D97-AF65-F5344CB8AC3E}">
        <p14:creationId xmlns:p14="http://schemas.microsoft.com/office/powerpoint/2010/main" val="3865775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51" name="Picture 6" descr="Screen Shot 2015-09-14 at 2.50.40 PM.png">
            <a:extLst>
              <a:ext uri="{FF2B5EF4-FFF2-40B4-BE49-F238E27FC236}">
                <a16:creationId xmlns:a16="http://schemas.microsoft.com/office/drawing/2014/main" id="{9772584E-640C-584D-B64B-AE3F375D4C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0063" y="1272039"/>
            <a:ext cx="4343400"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7" descr="Screen Shot 2015-09-14 at 2.51.46 PM.png">
            <a:extLst>
              <a:ext uri="{FF2B5EF4-FFF2-40B4-BE49-F238E27FC236}">
                <a16:creationId xmlns:a16="http://schemas.microsoft.com/office/drawing/2014/main" id="{22576205-146F-E64E-B383-7EE993C741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0988" y="1131888"/>
            <a:ext cx="4616450" cy="522446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6C72A72-A556-9145-BB7B-F6FCBC3858E9}"/>
              </a:ext>
            </a:extLst>
          </p:cNvPr>
          <p:cNvSpPr/>
          <p:nvPr/>
        </p:nvSpPr>
        <p:spPr>
          <a:xfrm>
            <a:off x="7295783" y="2645752"/>
            <a:ext cx="2172433" cy="2196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Tier 1 lessons only (not present in the intervention lessons due to time)</a:t>
            </a:r>
          </a:p>
        </p:txBody>
      </p:sp>
      <p:graphicFrame>
        <p:nvGraphicFramePr>
          <p:cNvPr id="7" name="Table 6">
            <a:extLst>
              <a:ext uri="{FF2B5EF4-FFF2-40B4-BE49-F238E27FC236}">
                <a16:creationId xmlns:a16="http://schemas.microsoft.com/office/drawing/2014/main" id="{79E7E8F0-74E0-6244-AB8A-56CC2E807B9B}"/>
              </a:ext>
            </a:extLst>
          </p:cNvPr>
          <p:cNvGraphicFramePr>
            <a:graphicFrameLocks noGrp="1"/>
          </p:cNvGraphicFramePr>
          <p:nvPr>
            <p:extLst>
              <p:ext uri="{D42A27DB-BD31-4B8C-83A1-F6EECF244321}">
                <p14:modId xmlns:p14="http://schemas.microsoft.com/office/powerpoint/2010/main" val="2074645825"/>
              </p:ext>
            </p:extLst>
          </p:nvPr>
        </p:nvGraphicFramePr>
        <p:xfrm>
          <a:off x="2187331" y="29678"/>
          <a:ext cx="7817338" cy="1097748"/>
        </p:xfrm>
        <a:graphic>
          <a:graphicData uri="http://schemas.openxmlformats.org/drawingml/2006/table">
            <a:tbl>
              <a:tblPr>
                <a:tableStyleId>{638B1855-1B75-4FBE-930C-398BA8C253C6}</a:tableStyleId>
              </a:tblPr>
              <a:tblGrid>
                <a:gridCol w="3474373">
                  <a:extLst>
                    <a:ext uri="{9D8B030D-6E8A-4147-A177-3AD203B41FA5}">
                      <a16:colId xmlns:a16="http://schemas.microsoft.com/office/drawing/2014/main" val="20000"/>
                    </a:ext>
                  </a:extLst>
                </a:gridCol>
                <a:gridCol w="1500297">
                  <a:extLst>
                    <a:ext uri="{9D8B030D-6E8A-4147-A177-3AD203B41FA5}">
                      <a16:colId xmlns:a16="http://schemas.microsoft.com/office/drawing/2014/main" val="20001"/>
                    </a:ext>
                  </a:extLst>
                </a:gridCol>
                <a:gridCol w="1421334">
                  <a:extLst>
                    <a:ext uri="{9D8B030D-6E8A-4147-A177-3AD203B41FA5}">
                      <a16:colId xmlns:a16="http://schemas.microsoft.com/office/drawing/2014/main" val="20002"/>
                    </a:ext>
                  </a:extLst>
                </a:gridCol>
                <a:gridCol w="1421334">
                  <a:extLst>
                    <a:ext uri="{9D8B030D-6E8A-4147-A177-3AD203B41FA5}">
                      <a16:colId xmlns:a16="http://schemas.microsoft.com/office/drawing/2014/main" val="20003"/>
                    </a:ext>
                  </a:extLst>
                </a:gridCol>
              </a:tblGrid>
              <a:tr h="316727">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u="none" strike="noStrike" cap="none" normalizeH="0" baseline="0" dirty="0">
                          <a:ln>
                            <a:noFill/>
                          </a:ln>
                          <a:effectLst/>
                        </a:rPr>
                        <a:t>Gist to summary</a:t>
                      </a:r>
                      <a:endParaRPr kumimoji="0" lang="en-US" altLang="en-US" sz="1800" b="0" i="0" u="none" strike="noStrike" cap="none" normalizeH="0" baseline="0" dirty="0">
                        <a:ln>
                          <a:noFill/>
                        </a:ln>
                        <a:solidFill>
                          <a:srgbClr val="000000"/>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effectLst/>
                        </a:rPr>
                        <a:t>Unit 1</a:t>
                      </a:r>
                      <a:endParaRPr kumimoji="0" lang="en-US" altLang="en-US" sz="1800" b="0" i="0" u="none" strike="noStrike" cap="none" normalizeH="0" baseline="0" dirty="0">
                        <a:ln>
                          <a:noFill/>
                        </a:ln>
                        <a:solidFill>
                          <a:srgbClr val="FFFFFF"/>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effectLst/>
                        </a:rPr>
                        <a:t>Unit 2</a:t>
                      </a:r>
                      <a:endParaRPr kumimoji="0" lang="en-US" altLang="en-US" sz="1800" b="0" i="0" u="none" strike="noStrike" cap="none" normalizeH="0" baseline="0" dirty="0">
                        <a:ln>
                          <a:noFill/>
                        </a:ln>
                        <a:solidFill>
                          <a:srgbClr val="FFFFFF"/>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u="none" strike="noStrike" cap="none" normalizeH="0" baseline="0" dirty="0">
                          <a:ln>
                            <a:noFill/>
                          </a:ln>
                          <a:effectLst/>
                        </a:rPr>
                        <a:t>Unit3</a:t>
                      </a:r>
                      <a:endParaRPr kumimoji="0" lang="en-US" altLang="en-US" sz="1800" b="0" i="0" u="none" strike="noStrike" cap="none" normalizeH="0" baseline="0" dirty="0">
                        <a:ln>
                          <a:noFill/>
                        </a:ln>
                        <a:solidFill>
                          <a:srgbClr val="FFFFFF"/>
                        </a:solidFill>
                        <a:effectLst/>
                        <a:latin typeface="Georgia"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672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rebuchet MS" panose="020B0703020202090204" pitchFamily="34" charset="0"/>
                          <a:ea typeface="ＭＳ Ｐゴシック" charset="-128"/>
                        </a:rPr>
                        <a:t>Tier 1</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457200">
                        <a:spcBef>
                          <a:spcPct val="20000"/>
                        </a:spcBef>
                        <a:defRPr sz="2000">
                          <a:solidFill>
                            <a:schemeClr val="tx1"/>
                          </a:solidFill>
                          <a:latin typeface="Trebuchet MS" charset="0"/>
                          <a:ea typeface="ＭＳ Ｐゴシック" charset="-128"/>
                        </a:defRPr>
                      </a:lvl1pPr>
                      <a:lvl2pPr marL="742950" indent="-285750" defTabSz="457200">
                        <a:spcBef>
                          <a:spcPct val="20000"/>
                        </a:spcBef>
                        <a:defRPr sz="2000">
                          <a:solidFill>
                            <a:schemeClr val="tx1"/>
                          </a:solidFill>
                          <a:latin typeface="Trebuchet MS" charset="0"/>
                          <a:ea typeface="ＭＳ Ｐゴシック" charset="-128"/>
                        </a:defRPr>
                      </a:lvl2pPr>
                      <a:lvl3pPr marL="1143000" indent="-228600" defTabSz="457200">
                        <a:spcBef>
                          <a:spcPct val="20000"/>
                        </a:spcBef>
                        <a:defRPr sz="2000">
                          <a:solidFill>
                            <a:schemeClr val="tx1"/>
                          </a:solidFill>
                          <a:latin typeface="Trebuchet MS" charset="0"/>
                          <a:ea typeface="ＭＳ Ｐゴシック" charset="-128"/>
                        </a:defRPr>
                      </a:lvl3pPr>
                      <a:lvl4pPr marL="1600200" indent="-228600" defTabSz="457200">
                        <a:spcBef>
                          <a:spcPct val="20000"/>
                        </a:spcBef>
                        <a:defRPr sz="2000">
                          <a:solidFill>
                            <a:schemeClr val="tx1"/>
                          </a:solidFill>
                          <a:latin typeface="Trebuchet MS" charset="0"/>
                          <a:ea typeface="ＭＳ Ｐゴシック" charset="-128"/>
                        </a:defRPr>
                      </a:lvl4pPr>
                      <a:lvl5pPr marL="2057400" indent="-228600" defTabSz="457200">
                        <a:spcBef>
                          <a:spcPct val="20000"/>
                        </a:spcBef>
                        <a:defRPr sz="2000">
                          <a:solidFill>
                            <a:schemeClr val="tx1"/>
                          </a:solidFill>
                          <a:latin typeface="Trebuchet MS" charset="0"/>
                          <a:ea typeface="ＭＳ Ｐゴシック" charset="-128"/>
                        </a:defRPr>
                      </a:lvl5pPr>
                      <a:lvl6pPr marL="2514600" indent="-228600" defTabSz="457200" eaLnBrk="0" fontAlgn="base" hangingPunct="0">
                        <a:spcBef>
                          <a:spcPct val="20000"/>
                        </a:spcBef>
                        <a:spcAft>
                          <a:spcPct val="0"/>
                        </a:spcAft>
                        <a:defRPr sz="2000">
                          <a:solidFill>
                            <a:schemeClr val="tx1"/>
                          </a:solidFill>
                          <a:latin typeface="Trebuchet MS" charset="0"/>
                          <a:ea typeface="ＭＳ Ｐゴシック" charset="-128"/>
                        </a:defRPr>
                      </a:lvl6pPr>
                      <a:lvl7pPr marL="2971800" indent="-228600" defTabSz="457200" eaLnBrk="0" fontAlgn="base" hangingPunct="0">
                        <a:spcBef>
                          <a:spcPct val="20000"/>
                        </a:spcBef>
                        <a:spcAft>
                          <a:spcPct val="0"/>
                        </a:spcAft>
                        <a:defRPr sz="2000">
                          <a:solidFill>
                            <a:schemeClr val="tx1"/>
                          </a:solidFill>
                          <a:latin typeface="Trebuchet MS" charset="0"/>
                          <a:ea typeface="ＭＳ Ｐゴシック" charset="-128"/>
                        </a:defRPr>
                      </a:lvl7pPr>
                      <a:lvl8pPr marL="3429000" indent="-228600" defTabSz="457200" eaLnBrk="0" fontAlgn="base" hangingPunct="0">
                        <a:spcBef>
                          <a:spcPct val="20000"/>
                        </a:spcBef>
                        <a:spcAft>
                          <a:spcPct val="0"/>
                        </a:spcAft>
                        <a:defRPr sz="2000">
                          <a:solidFill>
                            <a:schemeClr val="tx1"/>
                          </a:solidFill>
                          <a:latin typeface="Trebuchet MS" charset="0"/>
                          <a:ea typeface="ＭＳ Ｐゴシック" charset="-128"/>
                        </a:defRPr>
                      </a:lvl8pPr>
                      <a:lvl9pPr marL="3886200" indent="-228600" defTabSz="457200" eaLnBrk="0" fontAlgn="base" hangingPunct="0">
                        <a:spcBef>
                          <a:spcPct val="20000"/>
                        </a:spcBef>
                        <a:spcAft>
                          <a:spcPct val="0"/>
                        </a:spcAft>
                        <a:defRPr sz="2000">
                          <a:solidFill>
                            <a:schemeClr val="tx1"/>
                          </a:solidFill>
                          <a:latin typeface="Trebuchet MS"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672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rebuchet MS" panose="020B0703020202090204" pitchFamily="34" charset="0"/>
                          <a:ea typeface="ＭＳ Ｐゴシック" charset="-128"/>
                        </a:rPr>
                        <a:t>Tier 2</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Trebuchet MS" panose="020B0703020202090204" pitchFamily="34" charset="0"/>
                        <a:ea typeface="ＭＳ Ｐゴシック" charset="-128"/>
                      </a:endParaRP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422920"/>
                  </a:ext>
                </a:extLst>
              </a:tr>
            </a:tbl>
          </a:graphicData>
        </a:graphic>
      </p:graphicFrame>
      <p:sp>
        <p:nvSpPr>
          <p:cNvPr id="9" name="Right Arrow 4">
            <a:extLst>
              <a:ext uri="{FF2B5EF4-FFF2-40B4-BE49-F238E27FC236}">
                <a16:creationId xmlns:a16="http://schemas.microsoft.com/office/drawing/2014/main" id="{6991BCC3-452F-CB40-A5EA-67DA7639DA94}"/>
              </a:ext>
            </a:extLst>
          </p:cNvPr>
          <p:cNvSpPr>
            <a:spLocks noChangeArrowheads="1"/>
          </p:cNvSpPr>
          <p:nvPr/>
        </p:nvSpPr>
        <p:spPr bwMode="auto">
          <a:xfrm>
            <a:off x="5783990" y="464252"/>
            <a:ext cx="3962400" cy="228600"/>
          </a:xfrm>
          <a:prstGeom prst="rightArrow">
            <a:avLst>
              <a:gd name="adj1" fmla="val 50000"/>
              <a:gd name="adj2" fmla="val 49994"/>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Trebuchet MS" panose="020B070302020209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9pPr>
          </a:lstStyle>
          <a:p>
            <a:pPr>
              <a:spcBef>
                <a:spcPct val="0"/>
              </a:spcBef>
              <a:buFontTx/>
              <a:buNone/>
            </a:pPr>
            <a:endParaRPr lang="en-US" altLang="en-US">
              <a:latin typeface="Times" pitchFamily="2" charset="0"/>
            </a:endParaRPr>
          </a:p>
        </p:txBody>
      </p:sp>
      <p:sp>
        <p:nvSpPr>
          <p:cNvPr id="10" name="Right Arrow 4">
            <a:extLst>
              <a:ext uri="{FF2B5EF4-FFF2-40B4-BE49-F238E27FC236}">
                <a16:creationId xmlns:a16="http://schemas.microsoft.com/office/drawing/2014/main" id="{E769E594-D06E-9A46-91AC-AFDF6510FAC3}"/>
              </a:ext>
            </a:extLst>
          </p:cNvPr>
          <p:cNvSpPr>
            <a:spLocks noChangeArrowheads="1"/>
          </p:cNvSpPr>
          <p:nvPr/>
        </p:nvSpPr>
        <p:spPr bwMode="auto">
          <a:xfrm>
            <a:off x="5783990" y="837465"/>
            <a:ext cx="3962400" cy="228600"/>
          </a:xfrm>
          <a:prstGeom prst="rightArrow">
            <a:avLst>
              <a:gd name="adj1" fmla="val 50000"/>
              <a:gd name="adj2" fmla="val 49994"/>
            </a:avLst>
          </a:prstGeom>
          <a:solidFill>
            <a:schemeClr val="accent1"/>
          </a:solidFill>
          <a:ln w="9525">
            <a:solidFill>
              <a:schemeClr val="tx1"/>
            </a:solidFill>
            <a:round/>
            <a:headEnd/>
            <a:tailEnd/>
          </a:ln>
        </p:spPr>
        <p:txBody>
          <a:bodyPr/>
          <a:lstStyle>
            <a:lvl1pPr>
              <a:spcBef>
                <a:spcPct val="20000"/>
              </a:spcBef>
              <a:buChar char="•"/>
              <a:defRPr sz="2400">
                <a:solidFill>
                  <a:schemeClr val="tx1"/>
                </a:solidFill>
                <a:latin typeface="Trebuchet MS" panose="020B070302020209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3pPr>
            <a:lvl4pPr marL="16002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4pPr>
            <a:lvl5pPr marL="2057400" indent="-228600">
              <a:spcBef>
                <a:spcPct val="20000"/>
              </a:spcBef>
              <a:buChar char="»"/>
              <a:defRPr sz="2400">
                <a:solidFill>
                  <a:schemeClr val="tx1"/>
                </a:solidFill>
                <a:latin typeface="Trebuchet MS" panose="020B070302020209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400">
                <a:solidFill>
                  <a:schemeClr val="tx1"/>
                </a:solidFill>
                <a:latin typeface="Trebuchet MS" panose="020B0703020202090204" pitchFamily="34" charset="0"/>
                <a:ea typeface="ＭＳ Ｐゴシック" panose="020B0600070205080204" pitchFamily="34" charset="-128"/>
              </a:defRPr>
            </a:lvl9pPr>
          </a:lstStyle>
          <a:p>
            <a:pPr>
              <a:spcBef>
                <a:spcPct val="0"/>
              </a:spcBef>
              <a:buFontTx/>
              <a:buNone/>
            </a:pPr>
            <a:endParaRPr lang="en-US" altLang="en-US">
              <a:latin typeface="Times" pitchFamily="2" charset="0"/>
            </a:endParaRPr>
          </a:p>
        </p:txBody>
      </p:sp>
    </p:spTree>
    <p:extLst>
      <p:ext uri="{BB962C8B-B14F-4D97-AF65-F5344CB8AC3E}">
        <p14:creationId xmlns:p14="http://schemas.microsoft.com/office/powerpoint/2010/main" val="2931754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98AD-1DE1-8A4D-BA96-38D6FBA37355}"/>
              </a:ext>
            </a:extLst>
          </p:cNvPr>
          <p:cNvSpPr>
            <a:spLocks noGrp="1"/>
          </p:cNvSpPr>
          <p:nvPr>
            <p:ph type="title"/>
          </p:nvPr>
        </p:nvSpPr>
        <p:spPr/>
        <p:txBody>
          <a:bodyPr/>
          <a:lstStyle/>
          <a:p>
            <a:pPr algn="ctr"/>
            <a:r>
              <a:rPr lang="en-US" dirty="0"/>
              <a:t>Measures</a:t>
            </a:r>
          </a:p>
        </p:txBody>
      </p:sp>
      <p:graphicFrame>
        <p:nvGraphicFramePr>
          <p:cNvPr id="5" name="Content Placeholder 4">
            <a:extLst>
              <a:ext uri="{FF2B5EF4-FFF2-40B4-BE49-F238E27FC236}">
                <a16:creationId xmlns:a16="http://schemas.microsoft.com/office/drawing/2014/main" id="{881143AB-7874-8743-AAEE-BEA0145AAD04}"/>
              </a:ext>
            </a:extLst>
          </p:cNvPr>
          <p:cNvGraphicFramePr>
            <a:graphicFrameLocks noGrp="1"/>
          </p:cNvGraphicFramePr>
          <p:nvPr>
            <p:ph idx="1"/>
            <p:extLst>
              <p:ext uri="{D42A27DB-BD31-4B8C-83A1-F6EECF244321}">
                <p14:modId xmlns:p14="http://schemas.microsoft.com/office/powerpoint/2010/main" val="1405328923"/>
              </p:ext>
            </p:extLst>
          </p:nvPr>
        </p:nvGraphicFramePr>
        <p:xfrm>
          <a:off x="929641" y="1361440"/>
          <a:ext cx="10424159" cy="4135120"/>
        </p:xfrm>
        <a:graphic>
          <a:graphicData uri="http://schemas.openxmlformats.org/drawingml/2006/table">
            <a:tbl>
              <a:tblPr firstRow="1" bandRow="1">
                <a:tableStyleId>{5C22544A-7EE6-4342-B048-85BDC9FD1C3A}</a:tableStyleId>
              </a:tblPr>
              <a:tblGrid>
                <a:gridCol w="4035392">
                  <a:extLst>
                    <a:ext uri="{9D8B030D-6E8A-4147-A177-3AD203B41FA5}">
                      <a16:colId xmlns:a16="http://schemas.microsoft.com/office/drawing/2014/main" val="102400167"/>
                    </a:ext>
                  </a:extLst>
                </a:gridCol>
                <a:gridCol w="1852863">
                  <a:extLst>
                    <a:ext uri="{9D8B030D-6E8A-4147-A177-3AD203B41FA5}">
                      <a16:colId xmlns:a16="http://schemas.microsoft.com/office/drawing/2014/main" val="2047389212"/>
                    </a:ext>
                  </a:extLst>
                </a:gridCol>
                <a:gridCol w="1034716">
                  <a:extLst>
                    <a:ext uri="{9D8B030D-6E8A-4147-A177-3AD203B41FA5}">
                      <a16:colId xmlns:a16="http://schemas.microsoft.com/office/drawing/2014/main" val="2742204543"/>
                    </a:ext>
                  </a:extLst>
                </a:gridCol>
                <a:gridCol w="803098">
                  <a:extLst>
                    <a:ext uri="{9D8B030D-6E8A-4147-A177-3AD203B41FA5}">
                      <a16:colId xmlns:a16="http://schemas.microsoft.com/office/drawing/2014/main" val="533953265"/>
                    </a:ext>
                  </a:extLst>
                </a:gridCol>
                <a:gridCol w="845230">
                  <a:extLst>
                    <a:ext uri="{9D8B030D-6E8A-4147-A177-3AD203B41FA5}">
                      <a16:colId xmlns:a16="http://schemas.microsoft.com/office/drawing/2014/main" val="2319887966"/>
                    </a:ext>
                  </a:extLst>
                </a:gridCol>
                <a:gridCol w="926430">
                  <a:extLst>
                    <a:ext uri="{9D8B030D-6E8A-4147-A177-3AD203B41FA5}">
                      <a16:colId xmlns:a16="http://schemas.microsoft.com/office/drawing/2014/main" val="4255395765"/>
                    </a:ext>
                  </a:extLst>
                </a:gridCol>
                <a:gridCol w="926430">
                  <a:extLst>
                    <a:ext uri="{9D8B030D-6E8A-4147-A177-3AD203B41FA5}">
                      <a16:colId xmlns:a16="http://schemas.microsoft.com/office/drawing/2014/main" val="3662007094"/>
                    </a:ext>
                  </a:extLst>
                </a:gridCol>
              </a:tblGrid>
              <a:tr h="392385">
                <a:tc>
                  <a:txBody>
                    <a:bodyPr/>
                    <a:lstStyle/>
                    <a:p>
                      <a:pPr algn="ctr"/>
                      <a:r>
                        <a:rPr lang="en-US" sz="2400" dirty="0"/>
                        <a:t>Measure</a:t>
                      </a:r>
                    </a:p>
                  </a:txBody>
                  <a:tcPr/>
                </a:tc>
                <a:tc>
                  <a:txBody>
                    <a:bodyPr/>
                    <a:lstStyle/>
                    <a:p>
                      <a:pPr algn="ctr"/>
                      <a:r>
                        <a:rPr lang="en-US" sz="2400" dirty="0"/>
                        <a:t>Type</a:t>
                      </a:r>
                    </a:p>
                  </a:txBody>
                  <a:tcPr/>
                </a:tc>
                <a:tc gridSpan="5">
                  <a:txBody>
                    <a:bodyPr/>
                    <a:lstStyle/>
                    <a:p>
                      <a:pPr algn="ctr"/>
                      <a:r>
                        <a:rPr lang="en-US" sz="2400" dirty="0"/>
                        <a:t>Administered</a:t>
                      </a:r>
                    </a:p>
                  </a:txBody>
                  <a:tcPr/>
                </a:tc>
                <a:tc hMerge="1">
                  <a:txBody>
                    <a:bodyPr/>
                    <a:lstStyle/>
                    <a:p>
                      <a:pPr algn="ctr"/>
                      <a:endParaRPr lang="en-US" sz="2400" dirty="0"/>
                    </a:p>
                  </a:txBody>
                  <a:tcPr/>
                </a:tc>
                <a:tc hMerge="1">
                  <a:txBody>
                    <a:bodyPr/>
                    <a:lstStyle/>
                    <a:p>
                      <a:pPr algn="ctr"/>
                      <a:endParaRPr lang="en-US" sz="2400" dirty="0"/>
                    </a:p>
                  </a:txBody>
                  <a:tcPr/>
                </a:tc>
                <a:tc hMerge="1">
                  <a:txBody>
                    <a:bodyPr/>
                    <a:lstStyle/>
                    <a:p>
                      <a:pPr algn="ctr"/>
                      <a:endParaRPr lang="en-US" sz="2400" dirty="0"/>
                    </a:p>
                  </a:txBody>
                  <a:tcPr/>
                </a:tc>
                <a:tc hMerge="1">
                  <a:txBody>
                    <a:bodyPr/>
                    <a:lstStyle/>
                    <a:p>
                      <a:endParaRPr lang="en-US"/>
                    </a:p>
                  </a:txBody>
                  <a:tcPr/>
                </a:tc>
                <a:extLst>
                  <a:ext uri="{0D108BD9-81ED-4DB2-BD59-A6C34878D82A}">
                    <a16:rowId xmlns:a16="http://schemas.microsoft.com/office/drawing/2014/main" val="2413392483"/>
                  </a:ext>
                </a:extLst>
              </a:tr>
              <a:tr h="370840">
                <a:tc>
                  <a:txBody>
                    <a:bodyPr/>
                    <a:lstStyle/>
                    <a:p>
                      <a:pPr marL="285750" indent="-285750">
                        <a:buFont typeface="Arial" panose="020B0604020202020204" pitchFamily="34" charset="0"/>
                        <a:buChar char="•"/>
                      </a:pPr>
                      <a:endParaRPr lang="en-US" dirty="0"/>
                    </a:p>
                  </a:txBody>
                  <a:tcPr/>
                </a:tc>
                <a:tc>
                  <a:txBody>
                    <a:bodyPr/>
                    <a:lstStyle/>
                    <a:p>
                      <a:pPr marL="0" indent="0">
                        <a:buFont typeface="Arial" panose="020B0604020202020204" pitchFamily="34" charset="0"/>
                        <a:buNone/>
                      </a:pPr>
                      <a:endParaRPr lang="en-US" dirty="0"/>
                    </a:p>
                  </a:txBody>
                  <a:tcPr/>
                </a:tc>
                <a:tc>
                  <a:txBody>
                    <a:bodyPr/>
                    <a:lstStyle/>
                    <a:p>
                      <a:pPr marL="0" indent="0">
                        <a:buFont typeface="Arial" panose="020B0604020202020204" pitchFamily="34" charset="0"/>
                        <a:buNone/>
                      </a:pPr>
                      <a:r>
                        <a:rPr lang="en-US" dirty="0"/>
                        <a:t>Pre-test</a:t>
                      </a:r>
                    </a:p>
                  </a:txBody>
                  <a:tcPr/>
                </a:tc>
                <a:tc>
                  <a:txBody>
                    <a:bodyPr/>
                    <a:lstStyle/>
                    <a:p>
                      <a:pPr marL="0" indent="0">
                        <a:buFont typeface="Arial" panose="020B0604020202020204" pitchFamily="34" charset="0"/>
                        <a:buNone/>
                      </a:pPr>
                      <a:r>
                        <a:rPr lang="en-US" dirty="0"/>
                        <a:t>End of Unit 1</a:t>
                      </a:r>
                    </a:p>
                  </a:txBody>
                  <a:tcPr/>
                </a:tc>
                <a:tc>
                  <a:txBody>
                    <a:bodyPr/>
                    <a:lstStyle/>
                    <a:p>
                      <a:pPr marL="0" indent="0">
                        <a:buFont typeface="Arial" panose="020B0604020202020204" pitchFamily="34" charset="0"/>
                        <a:buNone/>
                      </a:pPr>
                      <a:r>
                        <a:rPr lang="en-US" dirty="0"/>
                        <a:t>End of Unit 2</a:t>
                      </a:r>
                    </a:p>
                  </a:txBody>
                  <a:tcPr/>
                </a:tc>
                <a:tc>
                  <a:txBody>
                    <a:bodyPr/>
                    <a:lstStyle/>
                    <a:p>
                      <a:pPr marL="0" indent="0">
                        <a:buFont typeface="Arial" panose="020B0604020202020204" pitchFamily="34" charset="0"/>
                        <a:buNone/>
                      </a:pPr>
                      <a:r>
                        <a:rPr lang="en-US" dirty="0"/>
                        <a:t>End of Unit 3</a:t>
                      </a:r>
                    </a:p>
                  </a:txBody>
                  <a:tcPr/>
                </a:tc>
                <a:tc>
                  <a:txBody>
                    <a:bodyPr/>
                    <a:lstStyle/>
                    <a:p>
                      <a:pPr marL="0" indent="0">
                        <a:buFont typeface="Arial" panose="020B0604020202020204" pitchFamily="34" charset="0"/>
                        <a:buNone/>
                      </a:pPr>
                      <a:r>
                        <a:rPr lang="en-US" dirty="0"/>
                        <a:t>Post-test</a:t>
                      </a:r>
                    </a:p>
                  </a:txBody>
                  <a:tcPr/>
                </a:tc>
                <a:extLst>
                  <a:ext uri="{0D108BD9-81ED-4DB2-BD59-A6C34878D82A}">
                    <a16:rowId xmlns:a16="http://schemas.microsoft.com/office/drawing/2014/main" val="3714033744"/>
                  </a:ext>
                </a:extLst>
              </a:tr>
              <a:tr h="370840">
                <a:tc>
                  <a:txBody>
                    <a:bodyPr/>
                    <a:lstStyle/>
                    <a:p>
                      <a:pPr marL="0" indent="0">
                        <a:buFont typeface="Arial" panose="020B0604020202020204" pitchFamily="34" charset="0"/>
                        <a:buNone/>
                      </a:pPr>
                      <a:r>
                        <a:rPr lang="en-US" dirty="0"/>
                        <a:t>Unit tests of content knowledge</a:t>
                      </a:r>
                    </a:p>
                  </a:txBody>
                  <a:tcPr/>
                </a:tc>
                <a:tc>
                  <a:txBody>
                    <a:bodyPr/>
                    <a:lstStyle/>
                    <a:p>
                      <a:pPr marL="0" indent="0">
                        <a:buFont typeface="Arial" panose="020B0604020202020204" pitchFamily="34" charset="0"/>
                        <a:buNone/>
                      </a:pPr>
                      <a:r>
                        <a:rPr lang="en-US" dirty="0"/>
                        <a:t>Proximal</a:t>
                      </a:r>
                    </a:p>
                  </a:txBody>
                  <a:tcPr/>
                </a:tc>
                <a:tc>
                  <a:txBody>
                    <a:bodyPr/>
                    <a:lstStyle/>
                    <a:p>
                      <a:pPr marL="0" indent="0" algn="ctr">
                        <a:buFont typeface="Arial" panose="020B0604020202020204" pitchFamily="34" charset="0"/>
                        <a:buNone/>
                      </a:pPr>
                      <a:endParaRPr lang="en-US" dirty="0"/>
                    </a:p>
                  </a:txBody>
                  <a:tcPr/>
                </a:tc>
                <a:tc>
                  <a:txBody>
                    <a:bodyPr/>
                    <a:lstStyle/>
                    <a:p>
                      <a:pPr marL="0" indent="0" algn="ctr">
                        <a:buFont typeface="Arial" panose="020B0604020202020204" pitchFamily="34" charset="0"/>
                        <a:buNone/>
                      </a:pPr>
                      <a:r>
                        <a:rPr lang="en-US" dirty="0"/>
                        <a:t>X</a:t>
                      </a:r>
                    </a:p>
                  </a:txBody>
                  <a:tcPr/>
                </a:tc>
                <a:tc>
                  <a:txBody>
                    <a:bodyPr/>
                    <a:lstStyle/>
                    <a:p>
                      <a:pPr marL="0" indent="0" algn="ctr">
                        <a:buFont typeface="Arial" panose="020B0604020202020204" pitchFamily="34" charset="0"/>
                        <a:buNone/>
                      </a:pPr>
                      <a:r>
                        <a:rPr lang="en-US" dirty="0"/>
                        <a:t>X</a:t>
                      </a:r>
                    </a:p>
                  </a:txBody>
                  <a:tcPr/>
                </a:tc>
                <a:tc>
                  <a:txBody>
                    <a:bodyPr/>
                    <a:lstStyle/>
                    <a:p>
                      <a:pPr marL="0" indent="0" algn="ctr">
                        <a:buFont typeface="Arial" panose="020B0604020202020204" pitchFamily="34" charset="0"/>
                        <a:buNone/>
                      </a:pPr>
                      <a:r>
                        <a:rPr lang="en-US" dirty="0"/>
                        <a:t>X</a:t>
                      </a:r>
                    </a:p>
                  </a:txBody>
                  <a:tcPr/>
                </a:tc>
                <a:tc>
                  <a:txBody>
                    <a:bodyPr/>
                    <a:lstStyle/>
                    <a:p>
                      <a:pPr marL="0" indent="0" algn="ctr">
                        <a:buFont typeface="Arial" panose="020B0604020202020204" pitchFamily="34" charset="0"/>
                        <a:buNone/>
                      </a:pPr>
                      <a:endParaRPr lang="en-US" dirty="0"/>
                    </a:p>
                  </a:txBody>
                  <a:tcPr/>
                </a:tc>
                <a:extLst>
                  <a:ext uri="{0D108BD9-81ED-4DB2-BD59-A6C34878D82A}">
                    <a16:rowId xmlns:a16="http://schemas.microsoft.com/office/drawing/2014/main" val="5587735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Unit tests of vocabulary knowledge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Proximal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txBody>
                  <a:tcPr/>
                </a:tc>
                <a:tc>
                  <a:txBody>
                    <a:bodyPr/>
                    <a:lstStyle/>
                    <a:p>
                      <a:pPr marL="0" indent="0" algn="ctr">
                        <a:buFont typeface="Arial" panose="020B0604020202020204" pitchFamily="34" charset="0"/>
                        <a:buNone/>
                      </a:pPr>
                      <a:r>
                        <a:rPr lang="en-US" dirty="0"/>
                        <a:t>X</a:t>
                      </a:r>
                    </a:p>
                  </a:txBody>
                  <a:tcPr/>
                </a:tc>
                <a:tc>
                  <a:txBody>
                    <a:bodyPr/>
                    <a:lstStyle/>
                    <a:p>
                      <a:pPr marL="0" indent="0" algn="ctr">
                        <a:buFont typeface="Arial" panose="020B0604020202020204" pitchFamily="34" charset="0"/>
                        <a:buNone/>
                      </a:pPr>
                      <a:r>
                        <a:rPr lang="en-US" dirty="0"/>
                        <a:t>X</a:t>
                      </a:r>
                    </a:p>
                  </a:txBody>
                  <a:tcPr/>
                </a:tc>
                <a:tc>
                  <a:txBody>
                    <a:bodyPr/>
                    <a:lstStyle/>
                    <a:p>
                      <a:pPr marL="0" indent="0" algn="ctr">
                        <a:buFont typeface="Arial" panose="020B0604020202020204" pitchFamily="34" charset="0"/>
                        <a:buNone/>
                      </a:pPr>
                      <a:r>
                        <a:rPr lang="en-US" dirty="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txBody>
                  <a:tcPr/>
                </a:tc>
                <a:extLst>
                  <a:ext uri="{0D108BD9-81ED-4DB2-BD59-A6C34878D82A}">
                    <a16:rowId xmlns:a16="http://schemas.microsoft.com/office/drawing/2014/main" val="30161865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Strategy Use Measure (SUM)</a:t>
                      </a:r>
                    </a:p>
                  </a:txBody>
                  <a:tcPr/>
                </a:tc>
                <a:tc>
                  <a:txBody>
                    <a:bodyPr/>
                    <a:lstStyle/>
                    <a:p>
                      <a:pPr marL="0" indent="0">
                        <a:buFont typeface="Arial" panose="020B0604020202020204" pitchFamily="34" charset="0"/>
                        <a:buNone/>
                      </a:pPr>
                      <a:r>
                        <a:rPr lang="en-US" dirty="0"/>
                        <a:t>Proximal</a:t>
                      </a:r>
                    </a:p>
                  </a:txBody>
                  <a:tcPr/>
                </a:tc>
                <a:tc>
                  <a:txBody>
                    <a:bodyPr/>
                    <a:lstStyle/>
                    <a:p>
                      <a:pPr marL="0" indent="0" algn="ctr">
                        <a:buFont typeface="Arial" panose="020B0604020202020204" pitchFamily="34" charset="0"/>
                        <a:buNone/>
                      </a:pPr>
                      <a:r>
                        <a:rPr lang="en-US" dirty="0"/>
                        <a:t>X</a:t>
                      </a:r>
                    </a:p>
                  </a:txBody>
                  <a:tcPr/>
                </a:tc>
                <a:tc>
                  <a:txBody>
                    <a:bodyPr/>
                    <a:lstStyle/>
                    <a:p>
                      <a:pPr marL="0" indent="0" algn="ctr">
                        <a:buFont typeface="Arial" panose="020B0604020202020204" pitchFamily="34" charset="0"/>
                        <a:buNone/>
                      </a:pPr>
                      <a:endParaRPr lang="en-US" dirty="0"/>
                    </a:p>
                  </a:txBody>
                  <a:tcPr/>
                </a:tc>
                <a:tc>
                  <a:txBody>
                    <a:bodyPr/>
                    <a:lstStyle/>
                    <a:p>
                      <a:pPr marL="0" indent="0" algn="ctr">
                        <a:buFont typeface="Arial" panose="020B0604020202020204" pitchFamily="34" charset="0"/>
                        <a:buNone/>
                      </a:pPr>
                      <a:endParaRPr lang="en-US" dirty="0"/>
                    </a:p>
                  </a:txBody>
                  <a:tcPr/>
                </a:tc>
                <a:tc>
                  <a:txBody>
                    <a:bodyPr/>
                    <a:lstStyle/>
                    <a:p>
                      <a:pPr marL="0" indent="0" algn="ctr">
                        <a:buFont typeface="Arial" panose="020B0604020202020204" pitchFamily="34" charset="0"/>
                        <a:buNone/>
                      </a:pPr>
                      <a:endParaRPr lang="en-US" dirty="0"/>
                    </a:p>
                  </a:txBody>
                  <a:tcPr/>
                </a:tc>
                <a:tc>
                  <a:txBody>
                    <a:bodyPr/>
                    <a:lstStyle/>
                    <a:p>
                      <a:pPr marL="0" indent="0" algn="ctr">
                        <a:buFont typeface="Arial" panose="020B0604020202020204" pitchFamily="34" charset="0"/>
                        <a:buNone/>
                      </a:pPr>
                      <a:r>
                        <a:rPr lang="en-US" dirty="0"/>
                        <a:t>X</a:t>
                      </a:r>
                    </a:p>
                  </a:txBody>
                  <a:tcPr/>
                </a:tc>
                <a:extLst>
                  <a:ext uri="{0D108BD9-81ED-4DB2-BD59-A6C34878D82A}">
                    <a16:rowId xmlns:a16="http://schemas.microsoft.com/office/drawing/2014/main" val="22945555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Content reading comprehension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txBody>
                  <a:tcPr/>
                </a:tc>
                <a:tc>
                  <a:txBody>
                    <a:bodyPr/>
                    <a:lstStyle/>
                    <a:p>
                      <a:pPr marL="0" indent="0">
                        <a:buFont typeface="Arial" panose="020B0604020202020204" pitchFamily="34" charset="0"/>
                        <a:buNone/>
                      </a:pPr>
                      <a:r>
                        <a:rPr lang="en-US" dirty="0"/>
                        <a:t>'</a:t>
                      </a:r>
                      <a:r>
                        <a:rPr lang="en-US" dirty="0" err="1"/>
                        <a:t>Midstal</a:t>
                      </a:r>
                      <a:r>
                        <a:rPr lang="en-US" dirty="0"/>
                        <a:t>’</a:t>
                      </a:r>
                    </a:p>
                  </a:txBody>
                  <a:tcPr/>
                </a:tc>
                <a:tc>
                  <a:txBody>
                    <a:bodyPr/>
                    <a:lstStyle/>
                    <a:p>
                      <a:pPr marL="0" indent="0" algn="ctr">
                        <a:buFont typeface="Arial" panose="020B0604020202020204" pitchFamily="34" charset="0"/>
                        <a:buNone/>
                      </a:pPr>
                      <a:endParaRPr lang="en-US" dirty="0"/>
                    </a:p>
                  </a:txBody>
                  <a:tcPr/>
                </a:tc>
                <a:tc>
                  <a:txBody>
                    <a:bodyPr/>
                    <a:lstStyle/>
                    <a:p>
                      <a:pPr marL="0" indent="0" algn="ctr">
                        <a:buFont typeface="Arial" panose="020B0604020202020204" pitchFamily="34" charset="0"/>
                        <a:buNone/>
                      </a:pPr>
                      <a:r>
                        <a:rPr lang="en-US" dirty="0"/>
                        <a:t>X</a:t>
                      </a:r>
                    </a:p>
                  </a:txBody>
                  <a:tcPr/>
                </a:tc>
                <a:tc>
                  <a:txBody>
                    <a:bodyPr/>
                    <a:lstStyle/>
                    <a:p>
                      <a:pPr marL="0" indent="0" algn="ctr">
                        <a:buFont typeface="Arial" panose="020B0604020202020204" pitchFamily="34" charset="0"/>
                        <a:buNone/>
                      </a:pPr>
                      <a:r>
                        <a:rPr lang="en-US" dirty="0"/>
                        <a:t>X</a:t>
                      </a:r>
                    </a:p>
                  </a:txBody>
                  <a:tcPr/>
                </a:tc>
                <a:tc>
                  <a:txBody>
                    <a:bodyPr/>
                    <a:lstStyle/>
                    <a:p>
                      <a:pPr marL="0" indent="0" algn="ctr">
                        <a:buFont typeface="Arial" panose="020B0604020202020204" pitchFamily="34" charset="0"/>
                        <a:buNone/>
                      </a:pPr>
                      <a:r>
                        <a:rPr lang="en-US" dirty="0"/>
                        <a:t>X</a:t>
                      </a:r>
                    </a:p>
                  </a:txBody>
                  <a:tcPr/>
                </a:tc>
                <a:tc>
                  <a:txBody>
                    <a:bodyPr/>
                    <a:lstStyle/>
                    <a:p>
                      <a:pPr marL="0" indent="0" algn="ctr">
                        <a:buFont typeface="Arial" panose="020B0604020202020204" pitchFamily="34" charset="0"/>
                        <a:buNone/>
                      </a:pPr>
                      <a:endParaRPr lang="en-US" dirty="0"/>
                    </a:p>
                  </a:txBody>
                  <a:tcPr/>
                </a:tc>
                <a:extLst>
                  <a:ext uri="{0D108BD9-81ED-4DB2-BD59-A6C34878D82A}">
                    <a16:rowId xmlns:a16="http://schemas.microsoft.com/office/drawing/2014/main" val="1574838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GRADE Passage Comprehension subtest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txBody>
                  <a:tcPr/>
                </a:tc>
                <a:tc>
                  <a:txBody>
                    <a:bodyPr/>
                    <a:lstStyle/>
                    <a:p>
                      <a:pPr marL="0" indent="0">
                        <a:buFont typeface="Arial" panose="020B0604020202020204" pitchFamily="34" charset="0"/>
                        <a:buNone/>
                      </a:pPr>
                      <a:r>
                        <a:rPr lang="en-US" dirty="0"/>
                        <a:t>Distal</a:t>
                      </a:r>
                    </a:p>
                  </a:txBody>
                  <a:tcPr/>
                </a:tc>
                <a:tc>
                  <a:txBody>
                    <a:bodyPr/>
                    <a:lstStyle/>
                    <a:p>
                      <a:pPr marL="0" indent="0" algn="ctr">
                        <a:buFont typeface="Arial" panose="020B0604020202020204" pitchFamily="34" charset="0"/>
                        <a:buNone/>
                      </a:pPr>
                      <a:r>
                        <a:rPr lang="en-US" dirty="0"/>
                        <a:t>X</a:t>
                      </a:r>
                    </a:p>
                  </a:txBody>
                  <a:tcPr/>
                </a:tc>
                <a:tc>
                  <a:txBody>
                    <a:bodyPr/>
                    <a:lstStyle/>
                    <a:p>
                      <a:pPr marL="0" indent="0" algn="ctr">
                        <a:buFont typeface="Arial" panose="020B0604020202020204" pitchFamily="34" charset="0"/>
                        <a:buNone/>
                      </a:pPr>
                      <a:endParaRPr lang="en-US" dirty="0"/>
                    </a:p>
                  </a:txBody>
                  <a:tcPr/>
                </a:tc>
                <a:tc>
                  <a:txBody>
                    <a:bodyPr/>
                    <a:lstStyle/>
                    <a:p>
                      <a:pPr marL="0" indent="0" algn="ctr">
                        <a:buFont typeface="Arial" panose="020B0604020202020204" pitchFamily="34" charset="0"/>
                        <a:buNone/>
                      </a:pPr>
                      <a:endParaRPr lang="en-US" dirty="0"/>
                    </a:p>
                  </a:txBody>
                  <a:tcPr/>
                </a:tc>
                <a:tc>
                  <a:txBody>
                    <a:bodyPr/>
                    <a:lstStyle/>
                    <a:p>
                      <a:pPr marL="0" indent="0" algn="ctr">
                        <a:buFont typeface="Arial" panose="020B0604020202020204" pitchFamily="34" charset="0"/>
                        <a:buNone/>
                      </a:pPr>
                      <a:endParaRPr lang="en-US" dirty="0"/>
                    </a:p>
                  </a:txBody>
                  <a:tcPr/>
                </a:tc>
                <a:tc>
                  <a:txBody>
                    <a:bodyPr/>
                    <a:lstStyle/>
                    <a:p>
                      <a:pPr marL="0" indent="0" algn="ctr">
                        <a:buFont typeface="Arial" panose="020B0604020202020204" pitchFamily="34" charset="0"/>
                        <a:buNone/>
                      </a:pPr>
                      <a:r>
                        <a:rPr lang="en-US" dirty="0"/>
                        <a:t>X</a:t>
                      </a:r>
                    </a:p>
                  </a:txBody>
                  <a:tcPr/>
                </a:tc>
                <a:extLst>
                  <a:ext uri="{0D108BD9-81ED-4DB2-BD59-A6C34878D82A}">
                    <a16:rowId xmlns:a16="http://schemas.microsoft.com/office/drawing/2014/main" val="20469501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GMRT-Vocabulary</a:t>
                      </a:r>
                    </a:p>
                  </a:txBody>
                  <a:tcPr/>
                </a:tc>
                <a:tc>
                  <a:txBody>
                    <a:bodyPr/>
                    <a:lstStyle/>
                    <a:p>
                      <a:pPr marL="0" indent="0">
                        <a:buFont typeface="Arial" panose="020B0604020202020204" pitchFamily="34" charset="0"/>
                        <a:buNone/>
                      </a:pPr>
                      <a:r>
                        <a:rPr lang="en-US" dirty="0"/>
                        <a:t>Distal</a:t>
                      </a:r>
                    </a:p>
                  </a:txBody>
                  <a:tcPr/>
                </a:tc>
                <a:tc>
                  <a:txBody>
                    <a:bodyPr/>
                    <a:lstStyle/>
                    <a:p>
                      <a:pPr marL="0" indent="0" algn="ctr">
                        <a:buFont typeface="Arial" panose="020B0604020202020204" pitchFamily="34" charset="0"/>
                        <a:buNone/>
                      </a:pPr>
                      <a:r>
                        <a:rPr lang="en-US" dirty="0"/>
                        <a:t>X</a:t>
                      </a:r>
                    </a:p>
                  </a:txBody>
                  <a:tcPr/>
                </a:tc>
                <a:tc>
                  <a:txBody>
                    <a:bodyPr/>
                    <a:lstStyle/>
                    <a:p>
                      <a:pPr marL="0" indent="0" algn="ctr">
                        <a:buFont typeface="Arial" panose="020B0604020202020204" pitchFamily="34" charset="0"/>
                        <a:buNone/>
                      </a:pPr>
                      <a:endParaRPr lang="en-US" dirty="0"/>
                    </a:p>
                  </a:txBody>
                  <a:tcPr/>
                </a:tc>
                <a:tc>
                  <a:txBody>
                    <a:bodyPr/>
                    <a:lstStyle/>
                    <a:p>
                      <a:pPr marL="0" indent="0" algn="ctr">
                        <a:buFont typeface="Arial" panose="020B0604020202020204" pitchFamily="34" charset="0"/>
                        <a:buNone/>
                      </a:pPr>
                      <a:endParaRPr lang="en-US" dirty="0"/>
                    </a:p>
                  </a:txBody>
                  <a:tcPr/>
                </a:tc>
                <a:tc>
                  <a:txBody>
                    <a:bodyPr/>
                    <a:lstStyle/>
                    <a:p>
                      <a:pPr marL="0" indent="0" algn="ctr">
                        <a:buFont typeface="Arial" panose="020B0604020202020204" pitchFamily="34" charset="0"/>
                        <a:buNone/>
                      </a:pPr>
                      <a:endParaRPr lang="en-US" dirty="0"/>
                    </a:p>
                  </a:txBody>
                  <a:tcPr/>
                </a:tc>
                <a:tc>
                  <a:txBody>
                    <a:bodyPr/>
                    <a:lstStyle/>
                    <a:p>
                      <a:pPr marL="0" indent="0" algn="ctr">
                        <a:buFont typeface="Arial" panose="020B0604020202020204" pitchFamily="34" charset="0"/>
                        <a:buNone/>
                      </a:pPr>
                      <a:r>
                        <a:rPr lang="en-US" dirty="0"/>
                        <a:t>X</a:t>
                      </a:r>
                    </a:p>
                  </a:txBody>
                  <a:tcPr/>
                </a:tc>
                <a:extLst>
                  <a:ext uri="{0D108BD9-81ED-4DB2-BD59-A6C34878D82A}">
                    <a16:rowId xmlns:a16="http://schemas.microsoft.com/office/drawing/2014/main" val="901457250"/>
                  </a:ext>
                </a:extLst>
              </a:tr>
            </a:tbl>
          </a:graphicData>
        </a:graphic>
      </p:graphicFrame>
    </p:spTree>
    <p:extLst>
      <p:ext uri="{BB962C8B-B14F-4D97-AF65-F5344CB8AC3E}">
        <p14:creationId xmlns:p14="http://schemas.microsoft.com/office/powerpoint/2010/main" val="113290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A4851780-6CE5-5A40-A1ED-D4A5944681AB}"/>
              </a:ext>
            </a:extLst>
          </p:cNvPr>
          <p:cNvSpPr>
            <a:spLocks noGrp="1"/>
          </p:cNvSpPr>
          <p:nvPr>
            <p:ph type="title"/>
          </p:nvPr>
        </p:nvSpPr>
        <p:spPr/>
        <p:txBody>
          <a:bodyPr/>
          <a:lstStyle/>
          <a:p>
            <a:pPr algn="ctr"/>
            <a:r>
              <a:rPr lang="en-US" altLang="en-US" dirty="0">
                <a:ea typeface="ＭＳ Ｐゴシック" panose="020B0600070205080204" pitchFamily="34" charset="-128"/>
              </a:rPr>
              <a:t>Results</a:t>
            </a:r>
          </a:p>
        </p:txBody>
      </p:sp>
      <p:pic>
        <p:nvPicPr>
          <p:cNvPr id="3" name="Picture 2">
            <a:extLst>
              <a:ext uri="{FF2B5EF4-FFF2-40B4-BE49-F238E27FC236}">
                <a16:creationId xmlns:a16="http://schemas.microsoft.com/office/drawing/2014/main" id="{51126FCB-9188-7A4A-9C98-203B267B7039}"/>
              </a:ext>
            </a:extLst>
          </p:cNvPr>
          <p:cNvPicPr>
            <a:picLocks noChangeAspect="1"/>
          </p:cNvPicPr>
          <p:nvPr/>
        </p:nvPicPr>
        <p:blipFill>
          <a:blip r:embed="rId3"/>
          <a:stretch>
            <a:fillRect/>
          </a:stretch>
        </p:blipFill>
        <p:spPr>
          <a:xfrm>
            <a:off x="1917699" y="1240785"/>
            <a:ext cx="8356600" cy="2972708"/>
          </a:xfrm>
          <a:prstGeom prst="rect">
            <a:avLst/>
          </a:prstGeom>
        </p:spPr>
      </p:pic>
      <p:graphicFrame>
        <p:nvGraphicFramePr>
          <p:cNvPr id="5" name="Table 4">
            <a:extLst>
              <a:ext uri="{FF2B5EF4-FFF2-40B4-BE49-F238E27FC236}">
                <a16:creationId xmlns:a16="http://schemas.microsoft.com/office/drawing/2014/main" id="{F853A268-8C9F-7A4F-81C2-41B704D038F8}"/>
              </a:ext>
            </a:extLst>
          </p:cNvPr>
          <p:cNvGraphicFramePr>
            <a:graphicFrameLocks noGrp="1"/>
          </p:cNvGraphicFramePr>
          <p:nvPr>
            <p:extLst>
              <p:ext uri="{D42A27DB-BD31-4B8C-83A1-F6EECF244321}">
                <p14:modId xmlns:p14="http://schemas.microsoft.com/office/powerpoint/2010/main" val="2242016033"/>
              </p:ext>
            </p:extLst>
          </p:nvPr>
        </p:nvGraphicFramePr>
        <p:xfrm>
          <a:off x="838200" y="4248686"/>
          <a:ext cx="10515599" cy="1939220"/>
        </p:xfrm>
        <a:graphic>
          <a:graphicData uri="http://schemas.openxmlformats.org/drawingml/2006/table">
            <a:tbl>
              <a:tblPr firstRow="1" bandRow="1">
                <a:tableStyleId>{5C22544A-7EE6-4342-B048-85BDC9FD1C3A}</a:tableStyleId>
              </a:tblPr>
              <a:tblGrid>
                <a:gridCol w="1322116">
                  <a:extLst>
                    <a:ext uri="{9D8B030D-6E8A-4147-A177-3AD203B41FA5}">
                      <a16:colId xmlns:a16="http://schemas.microsoft.com/office/drawing/2014/main" val="43317241"/>
                    </a:ext>
                  </a:extLst>
                </a:gridCol>
                <a:gridCol w="1625529">
                  <a:extLst>
                    <a:ext uri="{9D8B030D-6E8A-4147-A177-3AD203B41FA5}">
                      <a16:colId xmlns:a16="http://schemas.microsoft.com/office/drawing/2014/main" val="1350081019"/>
                    </a:ext>
                  </a:extLst>
                </a:gridCol>
                <a:gridCol w="1746345">
                  <a:extLst>
                    <a:ext uri="{9D8B030D-6E8A-4147-A177-3AD203B41FA5}">
                      <a16:colId xmlns:a16="http://schemas.microsoft.com/office/drawing/2014/main" val="766267677"/>
                    </a:ext>
                  </a:extLst>
                </a:gridCol>
                <a:gridCol w="1339964">
                  <a:extLst>
                    <a:ext uri="{9D8B030D-6E8A-4147-A177-3AD203B41FA5}">
                      <a16:colId xmlns:a16="http://schemas.microsoft.com/office/drawing/2014/main" val="839799119"/>
                    </a:ext>
                  </a:extLst>
                </a:gridCol>
                <a:gridCol w="2196660">
                  <a:extLst>
                    <a:ext uri="{9D8B030D-6E8A-4147-A177-3AD203B41FA5}">
                      <a16:colId xmlns:a16="http://schemas.microsoft.com/office/drawing/2014/main" val="2791070912"/>
                    </a:ext>
                  </a:extLst>
                </a:gridCol>
                <a:gridCol w="2284985">
                  <a:extLst>
                    <a:ext uri="{9D8B030D-6E8A-4147-A177-3AD203B41FA5}">
                      <a16:colId xmlns:a16="http://schemas.microsoft.com/office/drawing/2014/main" val="349352213"/>
                    </a:ext>
                  </a:extLst>
                </a:gridCol>
              </a:tblGrid>
              <a:tr h="855748">
                <a:tc>
                  <a:txBody>
                    <a:bodyPr/>
                    <a:lstStyle/>
                    <a:p>
                      <a:pPr marL="0" marR="0" algn="ctr">
                        <a:spcBef>
                          <a:spcPts val="0"/>
                        </a:spcBef>
                        <a:spcAft>
                          <a:spcPts val="0"/>
                        </a:spcAft>
                      </a:pPr>
                      <a:r>
                        <a:rPr lang="en-US" sz="2000" i="0" dirty="0">
                          <a:effectLst/>
                          <a:latin typeface="+mn-lt"/>
                          <a:ea typeface="MS Mincho" panose="02020609040205080304" pitchFamily="49" charset="-128"/>
                          <a:cs typeface="Times New Roman" panose="02020603050405020304" pitchFamily="18" charset="0"/>
                        </a:rPr>
                        <a:t>Content Knowledge</a:t>
                      </a:r>
                    </a:p>
                  </a:txBody>
                  <a:tcPr marL="41189" marR="41189" marT="0" marB="0" anchor="ctr"/>
                </a:tc>
                <a:tc>
                  <a:txBody>
                    <a:bodyPr/>
                    <a:lstStyle/>
                    <a:p>
                      <a:pPr marL="0" marR="0" algn="ctr">
                        <a:spcBef>
                          <a:spcPts val="0"/>
                        </a:spcBef>
                        <a:spcAft>
                          <a:spcPts val="0"/>
                        </a:spcAft>
                      </a:pPr>
                      <a:r>
                        <a:rPr lang="en-US" sz="2000" dirty="0">
                          <a:effectLst/>
                          <a:latin typeface="+mn-lt"/>
                        </a:rPr>
                        <a:t>Aligned  T1-T2</a:t>
                      </a:r>
                    </a:p>
                    <a:p>
                      <a:pPr marL="0" marR="0" algn="ctr">
                        <a:spcBef>
                          <a:spcPts val="0"/>
                        </a:spcBef>
                        <a:spcAft>
                          <a:spcPts val="0"/>
                        </a:spcAft>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rPr>
                        <a:t>Non-aligned 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rPr>
                        <a:t>BAU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Aligned T1-T2 vs. BAU</a:t>
                      </a:r>
                    </a:p>
                    <a:p>
                      <a:pPr marL="0" marR="0" algn="ctr">
                        <a:spcBef>
                          <a:spcPts val="0"/>
                        </a:spcBef>
                        <a:spcAft>
                          <a:spcPts val="0"/>
                        </a:spcAft>
                      </a:pPr>
                      <a:r>
                        <a:rPr lang="en-US" sz="2000" i="1" dirty="0">
                          <a:effectLst/>
                          <a:latin typeface="+mn-lt"/>
                          <a:ea typeface="MS Mincho" panose="02020609040205080304" pitchFamily="49" charset="-128"/>
                          <a:cs typeface="Times New Roman" panose="02020603050405020304" pitchFamily="18" charset="0"/>
                        </a:rPr>
                        <a:t>g (SE)</a:t>
                      </a:r>
                    </a:p>
                  </a:txBody>
                  <a:tcPr marL="41189" marR="41189" marT="0" marB="0" anchor="ct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Non-aligned T2 vs. BAU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g (SE)</a:t>
                      </a:r>
                    </a:p>
                  </a:txBody>
                  <a:tcPr marL="41189" marR="41189" marT="0" marB="0" anchor="ctr"/>
                </a:tc>
                <a:extLst>
                  <a:ext uri="{0D108BD9-81ED-4DB2-BD59-A6C34878D82A}">
                    <a16:rowId xmlns:a16="http://schemas.microsoft.com/office/drawing/2014/main" val="621037667"/>
                  </a:ext>
                </a:extLst>
              </a:tr>
              <a:tr h="342299">
                <a:tc>
                  <a:txBody>
                    <a:bodyPr/>
                    <a:lstStyle/>
                    <a:p>
                      <a:pPr algn="ctr"/>
                      <a:r>
                        <a:rPr lang="en-US" dirty="0"/>
                        <a:t>Unit 1</a:t>
                      </a:r>
                    </a:p>
                  </a:txBody>
                  <a:tcPr anchor="ctr"/>
                </a:tc>
                <a:tc>
                  <a:txBody>
                    <a:bodyPr/>
                    <a:lstStyle/>
                    <a:p>
                      <a:pPr algn="ctr"/>
                      <a:r>
                        <a:rPr lang="en-US" dirty="0"/>
                        <a:t>8.67 (3.52)</a:t>
                      </a:r>
                    </a:p>
                  </a:txBody>
                  <a:tcPr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6.54 (2.68)</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6.09 (3.09)</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0.77* (0.21)</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0.15 (0.21)</a:t>
                      </a:r>
                    </a:p>
                  </a:txBody>
                  <a:tcPr marL="9525" marR="9525" marT="9525" marB="0" anchor="ctr"/>
                </a:tc>
                <a:extLst>
                  <a:ext uri="{0D108BD9-81ED-4DB2-BD59-A6C34878D82A}">
                    <a16:rowId xmlns:a16="http://schemas.microsoft.com/office/drawing/2014/main" val="460881523"/>
                  </a:ext>
                </a:extLst>
              </a:tr>
              <a:tr h="329530">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Unit 2</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8.85 (3.21)</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6.13 (3.33)</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6.00 (2.41)</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0.99* (0.22)</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0.04 (0.21)</a:t>
                      </a:r>
                    </a:p>
                  </a:txBody>
                  <a:tcPr marL="9525" marR="9525" marT="9525" marB="0" anchor="ctr"/>
                </a:tc>
                <a:extLst>
                  <a:ext uri="{0D108BD9-81ED-4DB2-BD59-A6C34878D82A}">
                    <a16:rowId xmlns:a16="http://schemas.microsoft.com/office/drawing/2014/main" val="844973125"/>
                  </a:ext>
                </a:extLst>
              </a:tr>
              <a:tr h="329530">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Unit 3</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9.25 (4.29)</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7.63 (3.45)</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7.33 (3.17)</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0.50* (0.21)</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0.09 (0.21)</a:t>
                      </a:r>
                    </a:p>
                  </a:txBody>
                  <a:tcPr marL="9525" marR="9525" marT="9525" marB="0" anchor="ctr"/>
                </a:tc>
                <a:extLst>
                  <a:ext uri="{0D108BD9-81ED-4DB2-BD59-A6C34878D82A}">
                    <a16:rowId xmlns:a16="http://schemas.microsoft.com/office/drawing/2014/main" val="3648741977"/>
                  </a:ext>
                </a:extLst>
              </a:tr>
            </a:tbl>
          </a:graphicData>
        </a:graphic>
      </p:graphicFrame>
    </p:spTree>
    <p:extLst>
      <p:ext uri="{BB962C8B-B14F-4D97-AF65-F5344CB8AC3E}">
        <p14:creationId xmlns:p14="http://schemas.microsoft.com/office/powerpoint/2010/main" val="2437647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A4851780-6CE5-5A40-A1ED-D4A5944681AB}"/>
              </a:ext>
            </a:extLst>
          </p:cNvPr>
          <p:cNvSpPr>
            <a:spLocks noGrp="1"/>
          </p:cNvSpPr>
          <p:nvPr>
            <p:ph type="title"/>
          </p:nvPr>
        </p:nvSpPr>
        <p:spPr/>
        <p:txBody>
          <a:bodyPr/>
          <a:lstStyle/>
          <a:p>
            <a:pPr algn="ctr"/>
            <a:r>
              <a:rPr lang="en-US" altLang="en-US" dirty="0">
                <a:ea typeface="ＭＳ Ｐゴシック" panose="020B0600070205080204" pitchFamily="34" charset="-128"/>
              </a:rPr>
              <a:t>Results</a:t>
            </a:r>
          </a:p>
        </p:txBody>
      </p:sp>
      <p:pic>
        <p:nvPicPr>
          <p:cNvPr id="4" name="Picture 3">
            <a:extLst>
              <a:ext uri="{FF2B5EF4-FFF2-40B4-BE49-F238E27FC236}">
                <a16:creationId xmlns:a16="http://schemas.microsoft.com/office/drawing/2014/main" id="{545F4E23-EC79-594A-8FE8-E8D5BCD4635C}"/>
              </a:ext>
            </a:extLst>
          </p:cNvPr>
          <p:cNvPicPr>
            <a:picLocks noChangeAspect="1"/>
          </p:cNvPicPr>
          <p:nvPr/>
        </p:nvPicPr>
        <p:blipFill>
          <a:blip r:embed="rId3"/>
          <a:stretch>
            <a:fillRect/>
          </a:stretch>
        </p:blipFill>
        <p:spPr>
          <a:xfrm>
            <a:off x="2061140" y="1231547"/>
            <a:ext cx="8069717" cy="2904302"/>
          </a:xfrm>
          <a:prstGeom prst="rect">
            <a:avLst/>
          </a:prstGeom>
        </p:spPr>
      </p:pic>
      <p:graphicFrame>
        <p:nvGraphicFramePr>
          <p:cNvPr id="6" name="Table 5">
            <a:extLst>
              <a:ext uri="{FF2B5EF4-FFF2-40B4-BE49-F238E27FC236}">
                <a16:creationId xmlns:a16="http://schemas.microsoft.com/office/drawing/2014/main" id="{315B61D4-AF47-C840-A3EA-0CCECC7ED5AF}"/>
              </a:ext>
            </a:extLst>
          </p:cNvPr>
          <p:cNvGraphicFramePr>
            <a:graphicFrameLocks noGrp="1"/>
          </p:cNvGraphicFramePr>
          <p:nvPr>
            <p:extLst>
              <p:ext uri="{D42A27DB-BD31-4B8C-83A1-F6EECF244321}">
                <p14:modId xmlns:p14="http://schemas.microsoft.com/office/powerpoint/2010/main" val="768476318"/>
              </p:ext>
            </p:extLst>
          </p:nvPr>
        </p:nvGraphicFramePr>
        <p:xfrm>
          <a:off x="838200" y="4274058"/>
          <a:ext cx="10515600" cy="1957466"/>
        </p:xfrm>
        <a:graphic>
          <a:graphicData uri="http://schemas.openxmlformats.org/drawingml/2006/table">
            <a:tbl>
              <a:tblPr firstRow="1" bandRow="1">
                <a:tableStyleId>{5C22544A-7EE6-4342-B048-85BDC9FD1C3A}</a:tableStyleId>
              </a:tblPr>
              <a:tblGrid>
                <a:gridCol w="1322116">
                  <a:extLst>
                    <a:ext uri="{9D8B030D-6E8A-4147-A177-3AD203B41FA5}">
                      <a16:colId xmlns:a16="http://schemas.microsoft.com/office/drawing/2014/main" val="43317241"/>
                    </a:ext>
                  </a:extLst>
                </a:gridCol>
                <a:gridCol w="1625530">
                  <a:extLst>
                    <a:ext uri="{9D8B030D-6E8A-4147-A177-3AD203B41FA5}">
                      <a16:colId xmlns:a16="http://schemas.microsoft.com/office/drawing/2014/main" val="1350081019"/>
                    </a:ext>
                  </a:extLst>
                </a:gridCol>
                <a:gridCol w="1746345">
                  <a:extLst>
                    <a:ext uri="{9D8B030D-6E8A-4147-A177-3AD203B41FA5}">
                      <a16:colId xmlns:a16="http://schemas.microsoft.com/office/drawing/2014/main" val="766267677"/>
                    </a:ext>
                  </a:extLst>
                </a:gridCol>
                <a:gridCol w="1339963">
                  <a:extLst>
                    <a:ext uri="{9D8B030D-6E8A-4147-A177-3AD203B41FA5}">
                      <a16:colId xmlns:a16="http://schemas.microsoft.com/office/drawing/2014/main" val="839799119"/>
                    </a:ext>
                  </a:extLst>
                </a:gridCol>
                <a:gridCol w="2196661">
                  <a:extLst>
                    <a:ext uri="{9D8B030D-6E8A-4147-A177-3AD203B41FA5}">
                      <a16:colId xmlns:a16="http://schemas.microsoft.com/office/drawing/2014/main" val="2791070912"/>
                    </a:ext>
                  </a:extLst>
                </a:gridCol>
                <a:gridCol w="2284985">
                  <a:extLst>
                    <a:ext uri="{9D8B030D-6E8A-4147-A177-3AD203B41FA5}">
                      <a16:colId xmlns:a16="http://schemas.microsoft.com/office/drawing/2014/main" val="349352213"/>
                    </a:ext>
                  </a:extLst>
                </a:gridCol>
              </a:tblGrid>
              <a:tr h="877474">
                <a:tc>
                  <a:txBody>
                    <a:bodyPr/>
                    <a:lstStyle/>
                    <a:p>
                      <a:pPr marL="0" marR="0" algn="ctr">
                        <a:spcBef>
                          <a:spcPts val="0"/>
                        </a:spcBef>
                        <a:spcAft>
                          <a:spcPts val="0"/>
                        </a:spcAft>
                      </a:pPr>
                      <a:r>
                        <a:rPr lang="en-US" sz="2000" i="0" dirty="0">
                          <a:effectLst/>
                          <a:latin typeface="+mn-lt"/>
                          <a:ea typeface="MS Mincho" panose="02020609040205080304" pitchFamily="49" charset="-128"/>
                          <a:cs typeface="Times New Roman" panose="02020603050405020304" pitchFamily="18" charset="0"/>
                        </a:rPr>
                        <a:t>Content Vocabulary</a:t>
                      </a:r>
                    </a:p>
                  </a:txBody>
                  <a:tcPr marL="41189" marR="41189" marT="0" marB="0" anchor="ctr"/>
                </a:tc>
                <a:tc>
                  <a:txBody>
                    <a:bodyPr/>
                    <a:lstStyle/>
                    <a:p>
                      <a:pPr marL="0" marR="0" algn="ctr">
                        <a:spcBef>
                          <a:spcPts val="0"/>
                        </a:spcBef>
                        <a:spcAft>
                          <a:spcPts val="0"/>
                        </a:spcAft>
                      </a:pPr>
                      <a:r>
                        <a:rPr lang="en-US" sz="2000" dirty="0">
                          <a:effectLst/>
                          <a:latin typeface="+mn-lt"/>
                        </a:rPr>
                        <a:t>Aligned  T1-T2</a:t>
                      </a:r>
                    </a:p>
                    <a:p>
                      <a:pPr marL="0" marR="0" algn="ctr">
                        <a:spcBef>
                          <a:spcPts val="0"/>
                        </a:spcBef>
                        <a:spcAft>
                          <a:spcPts val="0"/>
                        </a:spcAft>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rPr>
                        <a:t>Non-aligned 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rPr>
                        <a:t>BAU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Aligned T1-T2 vs. BAU</a:t>
                      </a:r>
                    </a:p>
                    <a:p>
                      <a:pPr marL="0" marR="0" algn="ctr">
                        <a:spcBef>
                          <a:spcPts val="0"/>
                        </a:spcBef>
                        <a:spcAft>
                          <a:spcPts val="0"/>
                        </a:spcAft>
                      </a:pPr>
                      <a:r>
                        <a:rPr lang="en-US" sz="2000" i="1" dirty="0">
                          <a:effectLst/>
                          <a:latin typeface="+mn-lt"/>
                          <a:ea typeface="MS Mincho" panose="02020609040205080304" pitchFamily="49" charset="-128"/>
                          <a:cs typeface="Times New Roman" panose="02020603050405020304" pitchFamily="18" charset="0"/>
                        </a:rPr>
                        <a:t>g (SE)</a:t>
                      </a:r>
                    </a:p>
                  </a:txBody>
                  <a:tcPr marL="41189" marR="41189" marT="0" marB="0" anchor="ct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Non-aligned T2 vs. BAU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g (SE)</a:t>
                      </a:r>
                    </a:p>
                  </a:txBody>
                  <a:tcPr marL="41189" marR="41189" marT="0" marB="0" anchor="ctr"/>
                </a:tc>
                <a:extLst>
                  <a:ext uri="{0D108BD9-81ED-4DB2-BD59-A6C34878D82A}">
                    <a16:rowId xmlns:a16="http://schemas.microsoft.com/office/drawing/2014/main" val="621037667"/>
                  </a:ext>
                </a:extLst>
              </a:tr>
              <a:tr h="350990">
                <a:tc>
                  <a:txBody>
                    <a:bodyPr/>
                    <a:lstStyle/>
                    <a:p>
                      <a:pPr algn="ctr"/>
                      <a:r>
                        <a:rPr lang="en-US" dirty="0"/>
                        <a:t>Unit 1</a:t>
                      </a:r>
                    </a:p>
                  </a:txBody>
                  <a:tcPr anchor="ctr"/>
                </a:tc>
                <a:tc>
                  <a:txBody>
                    <a:bodyPr/>
                    <a:lstStyle/>
                    <a:p>
                      <a:pPr algn="ctr"/>
                      <a:r>
                        <a:rPr lang="en-US" dirty="0"/>
                        <a:t>9.98 (5.20)</a:t>
                      </a:r>
                    </a:p>
                  </a:txBody>
                  <a:tcPr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6.49 (4.10)</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7.87 (3.84)</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0.45* (0.22)</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- 0.34 (0.22)</a:t>
                      </a:r>
                    </a:p>
                  </a:txBody>
                  <a:tcPr marL="9525" marR="9525" marT="9525" marB="0" anchor="ctr"/>
                </a:tc>
                <a:extLst>
                  <a:ext uri="{0D108BD9-81ED-4DB2-BD59-A6C34878D82A}">
                    <a16:rowId xmlns:a16="http://schemas.microsoft.com/office/drawing/2014/main" val="460881523"/>
                  </a:ext>
                </a:extLst>
              </a:tr>
              <a:tr h="338653">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Unit 2</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6.27 (3.27)</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4.26 (2.49)</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4.24 (2.83)</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0.65* (0.22)</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0.01 (0.21)</a:t>
                      </a:r>
                    </a:p>
                  </a:txBody>
                  <a:tcPr marL="9525" marR="9525" marT="9525" marB="0" anchor="ctr"/>
                </a:tc>
                <a:extLst>
                  <a:ext uri="{0D108BD9-81ED-4DB2-BD59-A6C34878D82A}">
                    <a16:rowId xmlns:a16="http://schemas.microsoft.com/office/drawing/2014/main" val="844973125"/>
                  </a:ext>
                </a:extLst>
              </a:tr>
              <a:tr h="338653">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Unit 3</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8.46 (4.76)</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7.17 (4.20)</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6.28 (3.74)</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0.50* (0.22)</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0.22 (0.22)</a:t>
                      </a:r>
                    </a:p>
                  </a:txBody>
                  <a:tcPr marL="9525" marR="9525" marT="9525" marB="0" anchor="ctr"/>
                </a:tc>
                <a:extLst>
                  <a:ext uri="{0D108BD9-81ED-4DB2-BD59-A6C34878D82A}">
                    <a16:rowId xmlns:a16="http://schemas.microsoft.com/office/drawing/2014/main" val="3648741977"/>
                  </a:ext>
                </a:extLst>
              </a:tr>
            </a:tbl>
          </a:graphicData>
        </a:graphic>
      </p:graphicFrame>
    </p:spTree>
    <p:extLst>
      <p:ext uri="{BB962C8B-B14F-4D97-AF65-F5344CB8AC3E}">
        <p14:creationId xmlns:p14="http://schemas.microsoft.com/office/powerpoint/2010/main" val="270891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a:extLst>
              <a:ext uri="{FF2B5EF4-FFF2-40B4-BE49-F238E27FC236}">
                <a16:creationId xmlns:a16="http://schemas.microsoft.com/office/drawing/2014/main" id="{3432591F-725E-304C-A0BA-71D9BC38ADBE}"/>
              </a:ext>
            </a:extLst>
          </p:cNvPr>
          <p:cNvSpPr>
            <a:spLocks noGrp="1"/>
          </p:cNvSpPr>
          <p:nvPr>
            <p:ph type="title"/>
          </p:nvPr>
        </p:nvSpPr>
        <p:spPr>
          <a:xfrm>
            <a:off x="1567850" y="435207"/>
            <a:ext cx="8872151" cy="783368"/>
          </a:xfrm>
        </p:spPr>
        <p:txBody>
          <a:bodyPr>
            <a:normAutofit/>
          </a:bodyPr>
          <a:lstStyle/>
          <a:p>
            <a:pPr algn="ctr"/>
            <a:r>
              <a:rPr lang="en-US" altLang="en-US" dirty="0">
                <a:latin typeface="+mn-lt"/>
                <a:ea typeface="ＭＳ Ｐゴシック" panose="020B0600070205080204" pitchFamily="34" charset="-128"/>
              </a:rPr>
              <a:t>How to Intensify Intervention</a:t>
            </a:r>
          </a:p>
        </p:txBody>
      </p:sp>
      <p:graphicFrame>
        <p:nvGraphicFramePr>
          <p:cNvPr id="4" name="Diagram 3" descr="4 ovals looped togeter to show the different caregories of practice for organizing and planning intensive intervention. The four ovals are Change Dosage or Time, Change the Learning Environment to Promote Attention and Engagement, Combine Cognitive Processing Strategies with Academic Learning, and&#10;Modify Delivery of Instruction &#10;">
            <a:extLst>
              <a:ext uri="{FF2B5EF4-FFF2-40B4-BE49-F238E27FC236}">
                <a16:creationId xmlns:a16="http://schemas.microsoft.com/office/drawing/2014/main" id="{5990D31B-F2F9-094B-B3C7-3538BF9134C8}"/>
              </a:ext>
            </a:extLst>
          </p:cNvPr>
          <p:cNvGraphicFramePr/>
          <p:nvPr>
            <p:extLst>
              <p:ext uri="{D42A27DB-BD31-4B8C-83A1-F6EECF244321}">
                <p14:modId xmlns:p14="http://schemas.microsoft.com/office/powerpoint/2010/main" val="1378990920"/>
              </p:ext>
            </p:extLst>
          </p:nvPr>
        </p:nvGraphicFramePr>
        <p:xfrm>
          <a:off x="981022" y="816832"/>
          <a:ext cx="10229955" cy="5510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5" name="TextBox 5">
            <a:extLst>
              <a:ext uri="{FF2B5EF4-FFF2-40B4-BE49-F238E27FC236}">
                <a16:creationId xmlns:a16="http://schemas.microsoft.com/office/drawing/2014/main" id="{E0D4597C-54A6-C545-A7C4-45C3F6AE59A0}"/>
              </a:ext>
            </a:extLst>
          </p:cNvPr>
          <p:cNvSpPr txBox="1">
            <a:spLocks noChangeArrowheads="1"/>
          </p:cNvSpPr>
          <p:nvPr/>
        </p:nvSpPr>
        <p:spPr bwMode="auto">
          <a:xfrm>
            <a:off x="6003926" y="5522914"/>
            <a:ext cx="4462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dirty="0">
                <a:latin typeface="+mn-lt"/>
              </a:rPr>
              <a:t>(Vaughn et al., 2013)</a:t>
            </a:r>
          </a:p>
        </p:txBody>
      </p:sp>
    </p:spTree>
    <p:extLst>
      <p:ext uri="{BB962C8B-B14F-4D97-AF65-F5344CB8AC3E}">
        <p14:creationId xmlns:p14="http://schemas.microsoft.com/office/powerpoint/2010/main" val="258646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A4851780-6CE5-5A40-A1ED-D4A5944681AB}"/>
              </a:ext>
            </a:extLst>
          </p:cNvPr>
          <p:cNvSpPr>
            <a:spLocks noGrp="1"/>
          </p:cNvSpPr>
          <p:nvPr>
            <p:ph type="title"/>
          </p:nvPr>
        </p:nvSpPr>
        <p:spPr/>
        <p:txBody>
          <a:bodyPr/>
          <a:lstStyle/>
          <a:p>
            <a:pPr algn="ctr"/>
            <a:r>
              <a:rPr lang="en-US" altLang="en-US" dirty="0">
                <a:ea typeface="ＭＳ Ｐゴシック" panose="020B0600070205080204" pitchFamily="34" charset="-128"/>
              </a:rPr>
              <a:t>Results</a:t>
            </a:r>
          </a:p>
        </p:txBody>
      </p:sp>
      <p:pic>
        <p:nvPicPr>
          <p:cNvPr id="3" name="Picture 2">
            <a:extLst>
              <a:ext uri="{FF2B5EF4-FFF2-40B4-BE49-F238E27FC236}">
                <a16:creationId xmlns:a16="http://schemas.microsoft.com/office/drawing/2014/main" id="{B876B07E-D697-4E40-8794-12C67CDAACC1}"/>
              </a:ext>
            </a:extLst>
          </p:cNvPr>
          <p:cNvPicPr>
            <a:picLocks noChangeAspect="1"/>
          </p:cNvPicPr>
          <p:nvPr/>
        </p:nvPicPr>
        <p:blipFill>
          <a:blip r:embed="rId3"/>
          <a:stretch>
            <a:fillRect/>
          </a:stretch>
        </p:blipFill>
        <p:spPr>
          <a:xfrm>
            <a:off x="2257425" y="1297786"/>
            <a:ext cx="7677149" cy="3293959"/>
          </a:xfrm>
          <a:prstGeom prst="rect">
            <a:avLst/>
          </a:prstGeom>
        </p:spPr>
      </p:pic>
      <p:graphicFrame>
        <p:nvGraphicFramePr>
          <p:cNvPr id="6" name="Table 5">
            <a:extLst>
              <a:ext uri="{FF2B5EF4-FFF2-40B4-BE49-F238E27FC236}">
                <a16:creationId xmlns:a16="http://schemas.microsoft.com/office/drawing/2014/main" id="{B379292A-BB20-8343-A532-CD8F1BEB0E6A}"/>
              </a:ext>
            </a:extLst>
          </p:cNvPr>
          <p:cNvGraphicFramePr>
            <a:graphicFrameLocks noGrp="1"/>
          </p:cNvGraphicFramePr>
          <p:nvPr>
            <p:extLst>
              <p:ext uri="{D42A27DB-BD31-4B8C-83A1-F6EECF244321}">
                <p14:modId xmlns:p14="http://schemas.microsoft.com/office/powerpoint/2010/main" val="3438632230"/>
              </p:ext>
            </p:extLst>
          </p:nvPr>
        </p:nvGraphicFramePr>
        <p:xfrm>
          <a:off x="629165" y="4776946"/>
          <a:ext cx="10933670" cy="1310716"/>
        </p:xfrm>
        <a:graphic>
          <a:graphicData uri="http://schemas.openxmlformats.org/drawingml/2006/table">
            <a:tbl>
              <a:tblPr firstRow="1" bandRow="1">
                <a:tableStyleId>{5C22544A-7EE6-4342-B048-85BDC9FD1C3A}</a:tableStyleId>
              </a:tblPr>
              <a:tblGrid>
                <a:gridCol w="1933217">
                  <a:extLst>
                    <a:ext uri="{9D8B030D-6E8A-4147-A177-3AD203B41FA5}">
                      <a16:colId xmlns:a16="http://schemas.microsoft.com/office/drawing/2014/main" val="1350081019"/>
                    </a:ext>
                  </a:extLst>
                </a:gridCol>
                <a:gridCol w="2076902">
                  <a:extLst>
                    <a:ext uri="{9D8B030D-6E8A-4147-A177-3AD203B41FA5}">
                      <a16:colId xmlns:a16="http://schemas.microsoft.com/office/drawing/2014/main" val="766267677"/>
                    </a:ext>
                  </a:extLst>
                </a:gridCol>
                <a:gridCol w="1593598">
                  <a:extLst>
                    <a:ext uri="{9D8B030D-6E8A-4147-A177-3AD203B41FA5}">
                      <a16:colId xmlns:a16="http://schemas.microsoft.com/office/drawing/2014/main" val="839799119"/>
                    </a:ext>
                  </a:extLst>
                </a:gridCol>
                <a:gridCol w="2612455">
                  <a:extLst>
                    <a:ext uri="{9D8B030D-6E8A-4147-A177-3AD203B41FA5}">
                      <a16:colId xmlns:a16="http://schemas.microsoft.com/office/drawing/2014/main" val="2791070912"/>
                    </a:ext>
                  </a:extLst>
                </a:gridCol>
                <a:gridCol w="2717498">
                  <a:extLst>
                    <a:ext uri="{9D8B030D-6E8A-4147-A177-3AD203B41FA5}">
                      <a16:colId xmlns:a16="http://schemas.microsoft.com/office/drawing/2014/main" val="349352213"/>
                    </a:ext>
                  </a:extLst>
                </a:gridCol>
              </a:tblGrid>
              <a:tr h="773319">
                <a:tc>
                  <a:txBody>
                    <a:bodyPr/>
                    <a:lstStyle/>
                    <a:p>
                      <a:pPr marL="0" marR="0" algn="ctr">
                        <a:spcBef>
                          <a:spcPts val="0"/>
                        </a:spcBef>
                        <a:spcAft>
                          <a:spcPts val="0"/>
                        </a:spcAft>
                      </a:pPr>
                      <a:r>
                        <a:rPr lang="en-US" sz="2000" dirty="0">
                          <a:effectLst/>
                          <a:latin typeface="+mn-lt"/>
                        </a:rPr>
                        <a:t>Aligned  T1-T2</a:t>
                      </a:r>
                    </a:p>
                    <a:p>
                      <a:pPr marL="0" marR="0" algn="ctr">
                        <a:spcBef>
                          <a:spcPts val="0"/>
                        </a:spcBef>
                        <a:spcAft>
                          <a:spcPts val="0"/>
                        </a:spcAft>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rPr>
                        <a:t>Non-aligned 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rPr>
                        <a:t>BAU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Aligned T1-T2 vs. BAU</a:t>
                      </a:r>
                    </a:p>
                    <a:p>
                      <a:pPr marL="0" marR="0" algn="ctr">
                        <a:spcBef>
                          <a:spcPts val="0"/>
                        </a:spcBef>
                        <a:spcAft>
                          <a:spcPts val="0"/>
                        </a:spcAft>
                      </a:pPr>
                      <a:r>
                        <a:rPr lang="en-US" sz="2000" i="1" dirty="0">
                          <a:effectLst/>
                          <a:latin typeface="+mn-lt"/>
                          <a:ea typeface="MS Mincho" panose="02020609040205080304" pitchFamily="49" charset="-128"/>
                          <a:cs typeface="Times New Roman" panose="02020603050405020304" pitchFamily="18" charset="0"/>
                        </a:rPr>
                        <a:t>g (SE)</a:t>
                      </a:r>
                    </a:p>
                  </a:txBody>
                  <a:tcPr marL="41189" marR="41189" marT="0" marB="0" anchor="ct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Non-aligned T2 vs. BAU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g (SE)</a:t>
                      </a:r>
                    </a:p>
                  </a:txBody>
                  <a:tcPr marL="41189" marR="41189" marT="0" marB="0" anchor="ctr"/>
                </a:tc>
                <a:extLst>
                  <a:ext uri="{0D108BD9-81ED-4DB2-BD59-A6C34878D82A}">
                    <a16:rowId xmlns:a16="http://schemas.microsoft.com/office/drawing/2014/main" val="621037667"/>
                  </a:ext>
                </a:extLst>
              </a:tr>
              <a:tr h="396316">
                <a:tc>
                  <a:txBody>
                    <a:bodyPr/>
                    <a:lstStyle/>
                    <a:p>
                      <a:pPr algn="ctr"/>
                      <a:r>
                        <a:rPr lang="en-US" dirty="0"/>
                        <a:t>13.60 (4.68)</a:t>
                      </a:r>
                    </a:p>
                  </a:txBody>
                  <a:tcPr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11.26 (3.63)</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12.66 (4.45)</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0.20 (0.21)</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- 0.34 (0.21)</a:t>
                      </a:r>
                    </a:p>
                  </a:txBody>
                  <a:tcPr marL="9525" marR="9525" marT="9525" marB="0" anchor="ctr"/>
                </a:tc>
                <a:extLst>
                  <a:ext uri="{0D108BD9-81ED-4DB2-BD59-A6C34878D82A}">
                    <a16:rowId xmlns:a16="http://schemas.microsoft.com/office/drawing/2014/main" val="460881523"/>
                  </a:ext>
                </a:extLst>
              </a:tr>
            </a:tbl>
          </a:graphicData>
        </a:graphic>
      </p:graphicFrame>
    </p:spTree>
    <p:extLst>
      <p:ext uri="{BB962C8B-B14F-4D97-AF65-F5344CB8AC3E}">
        <p14:creationId xmlns:p14="http://schemas.microsoft.com/office/powerpoint/2010/main" val="4110237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A4851780-6CE5-5A40-A1ED-D4A5944681AB}"/>
              </a:ext>
            </a:extLst>
          </p:cNvPr>
          <p:cNvSpPr>
            <a:spLocks noGrp="1"/>
          </p:cNvSpPr>
          <p:nvPr>
            <p:ph type="title"/>
          </p:nvPr>
        </p:nvSpPr>
        <p:spPr/>
        <p:txBody>
          <a:bodyPr/>
          <a:lstStyle/>
          <a:p>
            <a:pPr algn="ctr"/>
            <a:r>
              <a:rPr lang="en-US" altLang="en-US" dirty="0">
                <a:ea typeface="ＭＳ Ｐゴシック" panose="020B0600070205080204" pitchFamily="34" charset="-128"/>
              </a:rPr>
              <a:t>Results</a:t>
            </a:r>
          </a:p>
        </p:txBody>
      </p:sp>
      <p:graphicFrame>
        <p:nvGraphicFramePr>
          <p:cNvPr id="7" name="Table 6">
            <a:extLst>
              <a:ext uri="{FF2B5EF4-FFF2-40B4-BE49-F238E27FC236}">
                <a16:creationId xmlns:a16="http://schemas.microsoft.com/office/drawing/2014/main" id="{96F15740-67B2-0147-B54A-1BAB9BD673DD}"/>
              </a:ext>
            </a:extLst>
          </p:cNvPr>
          <p:cNvGraphicFramePr>
            <a:graphicFrameLocks noGrp="1"/>
          </p:cNvGraphicFramePr>
          <p:nvPr>
            <p:extLst>
              <p:ext uri="{D42A27DB-BD31-4B8C-83A1-F6EECF244321}">
                <p14:modId xmlns:p14="http://schemas.microsoft.com/office/powerpoint/2010/main" val="1705694810"/>
              </p:ext>
            </p:extLst>
          </p:nvPr>
        </p:nvGraphicFramePr>
        <p:xfrm>
          <a:off x="545123" y="1440168"/>
          <a:ext cx="11148645" cy="1663982"/>
        </p:xfrm>
        <a:graphic>
          <a:graphicData uri="http://schemas.openxmlformats.org/drawingml/2006/table">
            <a:tbl>
              <a:tblPr firstRow="1" bandRow="1">
                <a:tableStyleId>{5C22544A-7EE6-4342-B048-85BDC9FD1C3A}</a:tableStyleId>
              </a:tblPr>
              <a:tblGrid>
                <a:gridCol w="1401708">
                  <a:extLst>
                    <a:ext uri="{9D8B030D-6E8A-4147-A177-3AD203B41FA5}">
                      <a16:colId xmlns:a16="http://schemas.microsoft.com/office/drawing/2014/main" val="43317241"/>
                    </a:ext>
                  </a:extLst>
                </a:gridCol>
                <a:gridCol w="1723387">
                  <a:extLst>
                    <a:ext uri="{9D8B030D-6E8A-4147-A177-3AD203B41FA5}">
                      <a16:colId xmlns:a16="http://schemas.microsoft.com/office/drawing/2014/main" val="1350081019"/>
                    </a:ext>
                  </a:extLst>
                </a:gridCol>
                <a:gridCol w="1851476">
                  <a:extLst>
                    <a:ext uri="{9D8B030D-6E8A-4147-A177-3AD203B41FA5}">
                      <a16:colId xmlns:a16="http://schemas.microsoft.com/office/drawing/2014/main" val="766267677"/>
                    </a:ext>
                  </a:extLst>
                </a:gridCol>
                <a:gridCol w="1420630">
                  <a:extLst>
                    <a:ext uri="{9D8B030D-6E8A-4147-A177-3AD203B41FA5}">
                      <a16:colId xmlns:a16="http://schemas.microsoft.com/office/drawing/2014/main" val="839799119"/>
                    </a:ext>
                  </a:extLst>
                </a:gridCol>
                <a:gridCol w="2328901">
                  <a:extLst>
                    <a:ext uri="{9D8B030D-6E8A-4147-A177-3AD203B41FA5}">
                      <a16:colId xmlns:a16="http://schemas.microsoft.com/office/drawing/2014/main" val="2791070912"/>
                    </a:ext>
                  </a:extLst>
                </a:gridCol>
                <a:gridCol w="2422543">
                  <a:extLst>
                    <a:ext uri="{9D8B030D-6E8A-4147-A177-3AD203B41FA5}">
                      <a16:colId xmlns:a16="http://schemas.microsoft.com/office/drawing/2014/main" val="349352213"/>
                    </a:ext>
                  </a:extLst>
                </a:gridCol>
              </a:tblGrid>
              <a:tr h="748940">
                <a:tc>
                  <a:txBody>
                    <a:bodyPr/>
                    <a:lstStyle/>
                    <a:p>
                      <a:pPr marL="0" marR="0" algn="ctr">
                        <a:spcBef>
                          <a:spcPts val="0"/>
                        </a:spcBef>
                        <a:spcAft>
                          <a:spcPts val="0"/>
                        </a:spcAft>
                      </a:pPr>
                      <a:r>
                        <a:rPr lang="en-US" sz="2000" i="0" dirty="0">
                          <a:effectLst/>
                          <a:latin typeface="+mn-lt"/>
                          <a:ea typeface="MS Mincho" panose="02020609040205080304" pitchFamily="49" charset="-128"/>
                          <a:cs typeface="Times New Roman" panose="02020603050405020304" pitchFamily="18" charset="0"/>
                        </a:rPr>
                        <a:t>SUM</a:t>
                      </a:r>
                    </a:p>
                  </a:txBody>
                  <a:tcPr marL="41189" marR="41189" marT="0" marB="0" anchor="ctr"/>
                </a:tc>
                <a:tc>
                  <a:txBody>
                    <a:bodyPr/>
                    <a:lstStyle/>
                    <a:p>
                      <a:pPr marL="0" marR="0" algn="ctr">
                        <a:spcBef>
                          <a:spcPts val="0"/>
                        </a:spcBef>
                        <a:spcAft>
                          <a:spcPts val="0"/>
                        </a:spcAft>
                      </a:pPr>
                      <a:r>
                        <a:rPr lang="en-US" sz="2000" dirty="0">
                          <a:effectLst/>
                          <a:latin typeface="+mn-lt"/>
                        </a:rPr>
                        <a:t>Aligned  T1-T2</a:t>
                      </a:r>
                    </a:p>
                    <a:p>
                      <a:pPr marL="0" marR="0" algn="ctr">
                        <a:spcBef>
                          <a:spcPts val="0"/>
                        </a:spcBef>
                        <a:spcAft>
                          <a:spcPts val="0"/>
                        </a:spcAft>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rPr>
                        <a:t>Non-aligned 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rPr>
                        <a:t>BAU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Aligned T1-T2 vs. BAU</a:t>
                      </a:r>
                    </a:p>
                    <a:p>
                      <a:pPr marL="0" marR="0" algn="ctr">
                        <a:spcBef>
                          <a:spcPts val="0"/>
                        </a:spcBef>
                        <a:spcAft>
                          <a:spcPts val="0"/>
                        </a:spcAft>
                      </a:pPr>
                      <a:r>
                        <a:rPr lang="en-US" sz="2000" i="1" dirty="0">
                          <a:effectLst/>
                          <a:latin typeface="+mn-lt"/>
                          <a:ea typeface="MS Mincho" panose="02020609040205080304" pitchFamily="49" charset="-128"/>
                          <a:cs typeface="Times New Roman" panose="02020603050405020304" pitchFamily="18" charset="0"/>
                        </a:rPr>
                        <a:t>g (SE)</a:t>
                      </a:r>
                    </a:p>
                  </a:txBody>
                  <a:tcPr marL="41189" marR="41189" marT="0" marB="0" anchor="ct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Non-aligned T2 vs. BAU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g (SE)</a:t>
                      </a:r>
                    </a:p>
                  </a:txBody>
                  <a:tcPr marL="41189" marR="41189" marT="0" marB="0" anchor="ctr"/>
                </a:tc>
                <a:extLst>
                  <a:ext uri="{0D108BD9-81ED-4DB2-BD59-A6C34878D82A}">
                    <a16:rowId xmlns:a16="http://schemas.microsoft.com/office/drawing/2014/main" val="621037667"/>
                  </a:ext>
                </a:extLst>
              </a:tr>
              <a:tr h="202958">
                <a:tc>
                  <a:txBody>
                    <a:bodyPr/>
                    <a:lstStyle/>
                    <a:p>
                      <a:pPr algn="ctr"/>
                      <a:r>
                        <a:rPr lang="en-US" dirty="0"/>
                        <a:t>Pre-test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3.54 (3.22)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3.40 (3.70)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3.47 (3.70)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0.02 (0.21)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- 0.02 (0.21)</a:t>
                      </a:r>
                    </a:p>
                  </a:txBody>
                  <a:tcPr marL="9525" marR="9525" marT="9525" marB="0" anchor="ctr"/>
                </a:tc>
                <a:extLst>
                  <a:ext uri="{0D108BD9-81ED-4DB2-BD59-A6C34878D82A}">
                    <a16:rowId xmlns:a16="http://schemas.microsoft.com/office/drawing/2014/main" val="460881523"/>
                  </a:ext>
                </a:extLst>
              </a:tr>
              <a:tr h="383822">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Post-test</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6.65 (4.83)</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5.26 (4.51)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7.23 (4.97)</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- 0.19 (0.21)</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- 0.47 (0.22)</a:t>
                      </a:r>
                    </a:p>
                  </a:txBody>
                  <a:tcPr marL="9525" marR="9525" marT="9525" marB="0" anchor="ctr"/>
                </a:tc>
                <a:extLst>
                  <a:ext uri="{0D108BD9-81ED-4DB2-BD59-A6C34878D82A}">
                    <a16:rowId xmlns:a16="http://schemas.microsoft.com/office/drawing/2014/main" val="844973125"/>
                  </a:ext>
                </a:extLst>
              </a:tr>
            </a:tbl>
          </a:graphicData>
        </a:graphic>
      </p:graphicFrame>
      <p:graphicFrame>
        <p:nvGraphicFramePr>
          <p:cNvPr id="8" name="Table 7">
            <a:extLst>
              <a:ext uri="{FF2B5EF4-FFF2-40B4-BE49-F238E27FC236}">
                <a16:creationId xmlns:a16="http://schemas.microsoft.com/office/drawing/2014/main" id="{2259534A-F342-B448-BB77-75B4647FFE17}"/>
              </a:ext>
            </a:extLst>
          </p:cNvPr>
          <p:cNvGraphicFramePr>
            <a:graphicFrameLocks noGrp="1"/>
          </p:cNvGraphicFramePr>
          <p:nvPr>
            <p:extLst>
              <p:ext uri="{D42A27DB-BD31-4B8C-83A1-F6EECF244321}">
                <p14:modId xmlns:p14="http://schemas.microsoft.com/office/powerpoint/2010/main" val="620528091"/>
              </p:ext>
            </p:extLst>
          </p:nvPr>
        </p:nvGraphicFramePr>
        <p:xfrm>
          <a:off x="545123" y="3455909"/>
          <a:ext cx="11148644" cy="1682044"/>
        </p:xfrm>
        <a:graphic>
          <a:graphicData uri="http://schemas.openxmlformats.org/drawingml/2006/table">
            <a:tbl>
              <a:tblPr firstRow="1" bandRow="1">
                <a:tableStyleId>{5C22544A-7EE6-4342-B048-85BDC9FD1C3A}</a:tableStyleId>
              </a:tblPr>
              <a:tblGrid>
                <a:gridCol w="1401707">
                  <a:extLst>
                    <a:ext uri="{9D8B030D-6E8A-4147-A177-3AD203B41FA5}">
                      <a16:colId xmlns:a16="http://schemas.microsoft.com/office/drawing/2014/main" val="43317241"/>
                    </a:ext>
                  </a:extLst>
                </a:gridCol>
                <a:gridCol w="1723387">
                  <a:extLst>
                    <a:ext uri="{9D8B030D-6E8A-4147-A177-3AD203B41FA5}">
                      <a16:colId xmlns:a16="http://schemas.microsoft.com/office/drawing/2014/main" val="1350081019"/>
                    </a:ext>
                  </a:extLst>
                </a:gridCol>
                <a:gridCol w="1851476">
                  <a:extLst>
                    <a:ext uri="{9D8B030D-6E8A-4147-A177-3AD203B41FA5}">
                      <a16:colId xmlns:a16="http://schemas.microsoft.com/office/drawing/2014/main" val="766267677"/>
                    </a:ext>
                  </a:extLst>
                </a:gridCol>
                <a:gridCol w="1420630">
                  <a:extLst>
                    <a:ext uri="{9D8B030D-6E8A-4147-A177-3AD203B41FA5}">
                      <a16:colId xmlns:a16="http://schemas.microsoft.com/office/drawing/2014/main" val="839799119"/>
                    </a:ext>
                  </a:extLst>
                </a:gridCol>
                <a:gridCol w="2328901">
                  <a:extLst>
                    <a:ext uri="{9D8B030D-6E8A-4147-A177-3AD203B41FA5}">
                      <a16:colId xmlns:a16="http://schemas.microsoft.com/office/drawing/2014/main" val="2791070912"/>
                    </a:ext>
                  </a:extLst>
                </a:gridCol>
                <a:gridCol w="2422543">
                  <a:extLst>
                    <a:ext uri="{9D8B030D-6E8A-4147-A177-3AD203B41FA5}">
                      <a16:colId xmlns:a16="http://schemas.microsoft.com/office/drawing/2014/main" val="349352213"/>
                    </a:ext>
                  </a:extLst>
                </a:gridCol>
              </a:tblGrid>
              <a:tr h="748940">
                <a:tc>
                  <a:txBody>
                    <a:bodyPr/>
                    <a:lstStyle/>
                    <a:p>
                      <a:pPr marL="0" marR="0" algn="ctr">
                        <a:spcBef>
                          <a:spcPts val="0"/>
                        </a:spcBef>
                        <a:spcAft>
                          <a:spcPts val="0"/>
                        </a:spcAft>
                      </a:pPr>
                      <a:r>
                        <a:rPr lang="en-US" sz="2000" i="0" dirty="0">
                          <a:effectLst/>
                          <a:latin typeface="+mn-lt"/>
                          <a:ea typeface="MS Mincho" panose="02020609040205080304" pitchFamily="49" charset="-128"/>
                          <a:cs typeface="Times New Roman" panose="02020603050405020304" pitchFamily="18" charset="0"/>
                        </a:rPr>
                        <a:t>GMRT Vocabulary</a:t>
                      </a:r>
                    </a:p>
                  </a:txBody>
                  <a:tcPr marL="41189" marR="41189" marT="0" marB="0" anchor="ctr"/>
                </a:tc>
                <a:tc>
                  <a:txBody>
                    <a:bodyPr/>
                    <a:lstStyle/>
                    <a:p>
                      <a:pPr marL="0" marR="0" algn="ctr">
                        <a:spcBef>
                          <a:spcPts val="0"/>
                        </a:spcBef>
                        <a:spcAft>
                          <a:spcPts val="0"/>
                        </a:spcAft>
                      </a:pPr>
                      <a:r>
                        <a:rPr lang="en-US" sz="2000" dirty="0">
                          <a:effectLst/>
                          <a:latin typeface="+mn-lt"/>
                        </a:rPr>
                        <a:t>Aligned  T1-T2</a:t>
                      </a:r>
                    </a:p>
                    <a:p>
                      <a:pPr marL="0" marR="0" algn="ctr">
                        <a:spcBef>
                          <a:spcPts val="0"/>
                        </a:spcBef>
                        <a:spcAft>
                          <a:spcPts val="0"/>
                        </a:spcAft>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rPr>
                        <a:t>Non-aligned 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rPr>
                        <a:t>BAU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Aligned T1-T2 vs. BAU</a:t>
                      </a:r>
                    </a:p>
                    <a:p>
                      <a:pPr marL="0" marR="0" algn="ctr">
                        <a:spcBef>
                          <a:spcPts val="0"/>
                        </a:spcBef>
                        <a:spcAft>
                          <a:spcPts val="0"/>
                        </a:spcAft>
                      </a:pPr>
                      <a:r>
                        <a:rPr lang="en-US" sz="2000" i="1" dirty="0">
                          <a:effectLst/>
                          <a:latin typeface="+mn-lt"/>
                          <a:ea typeface="MS Mincho" panose="02020609040205080304" pitchFamily="49" charset="-128"/>
                          <a:cs typeface="Times New Roman" panose="02020603050405020304" pitchFamily="18" charset="0"/>
                        </a:rPr>
                        <a:t>g (SE)</a:t>
                      </a:r>
                    </a:p>
                  </a:txBody>
                  <a:tcPr marL="41189" marR="41189" marT="0" marB="0" anchor="ct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Non-aligned T2 vs. BAU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g (SE)</a:t>
                      </a:r>
                    </a:p>
                  </a:txBody>
                  <a:tcPr marL="41189" marR="41189" marT="0" marB="0" anchor="ctr"/>
                </a:tc>
                <a:extLst>
                  <a:ext uri="{0D108BD9-81ED-4DB2-BD59-A6C34878D82A}">
                    <a16:rowId xmlns:a16="http://schemas.microsoft.com/office/drawing/2014/main" val="621037667"/>
                  </a:ext>
                </a:extLst>
              </a:tr>
              <a:tr h="383822">
                <a:tc>
                  <a:txBody>
                    <a:bodyPr/>
                    <a:lstStyle/>
                    <a:p>
                      <a:pPr algn="ctr"/>
                      <a:r>
                        <a:rPr lang="en-US" dirty="0"/>
                        <a:t>Pre-test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409.75 (35.01)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414.29 (29.77)</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416.18 (30.29)</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-0.20 (0.20)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-0.06 (0.20)</a:t>
                      </a:r>
                    </a:p>
                  </a:txBody>
                  <a:tcPr marL="9525" marR="9525" marT="9525" marB="0" anchor="ctr"/>
                </a:tc>
                <a:extLst>
                  <a:ext uri="{0D108BD9-81ED-4DB2-BD59-A6C34878D82A}">
                    <a16:rowId xmlns:a16="http://schemas.microsoft.com/office/drawing/2014/main" val="460881523"/>
                  </a:ext>
                </a:extLst>
              </a:tr>
              <a:tr h="383822">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Post-test</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420.71 (39.11)</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428.43 (28.62)</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428.38 (29.53)</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0.00 (0.21)</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0.12 (0.21)</a:t>
                      </a:r>
                    </a:p>
                  </a:txBody>
                  <a:tcPr marL="9525" marR="9525" marT="9525" marB="0" anchor="ctr"/>
                </a:tc>
                <a:extLst>
                  <a:ext uri="{0D108BD9-81ED-4DB2-BD59-A6C34878D82A}">
                    <a16:rowId xmlns:a16="http://schemas.microsoft.com/office/drawing/2014/main" val="844973125"/>
                  </a:ext>
                </a:extLst>
              </a:tr>
            </a:tbl>
          </a:graphicData>
        </a:graphic>
      </p:graphicFrame>
    </p:spTree>
    <p:extLst>
      <p:ext uri="{BB962C8B-B14F-4D97-AF65-F5344CB8AC3E}">
        <p14:creationId xmlns:p14="http://schemas.microsoft.com/office/powerpoint/2010/main" val="1483699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A4851780-6CE5-5A40-A1ED-D4A5944681AB}"/>
              </a:ext>
            </a:extLst>
          </p:cNvPr>
          <p:cNvSpPr>
            <a:spLocks noGrp="1"/>
          </p:cNvSpPr>
          <p:nvPr>
            <p:ph type="title"/>
          </p:nvPr>
        </p:nvSpPr>
        <p:spPr/>
        <p:txBody>
          <a:bodyPr/>
          <a:lstStyle/>
          <a:p>
            <a:pPr algn="ctr"/>
            <a:r>
              <a:rPr lang="en-US" altLang="en-US" dirty="0">
                <a:ea typeface="ＭＳ Ｐゴシック" panose="020B0600070205080204" pitchFamily="34" charset="-128"/>
              </a:rPr>
              <a:t>Results</a:t>
            </a:r>
          </a:p>
        </p:txBody>
      </p:sp>
      <p:pic>
        <p:nvPicPr>
          <p:cNvPr id="10" name="Picture 9">
            <a:extLst>
              <a:ext uri="{FF2B5EF4-FFF2-40B4-BE49-F238E27FC236}">
                <a16:creationId xmlns:a16="http://schemas.microsoft.com/office/drawing/2014/main" id="{6A013A28-F36C-4145-B541-548C5111759A}"/>
              </a:ext>
            </a:extLst>
          </p:cNvPr>
          <p:cNvPicPr>
            <a:picLocks noChangeAspect="1"/>
          </p:cNvPicPr>
          <p:nvPr/>
        </p:nvPicPr>
        <p:blipFill>
          <a:blip r:embed="rId3"/>
          <a:stretch>
            <a:fillRect/>
          </a:stretch>
        </p:blipFill>
        <p:spPr>
          <a:xfrm>
            <a:off x="2086218" y="1183430"/>
            <a:ext cx="8019562" cy="3318098"/>
          </a:xfrm>
          <a:prstGeom prst="rect">
            <a:avLst/>
          </a:prstGeom>
        </p:spPr>
      </p:pic>
      <p:graphicFrame>
        <p:nvGraphicFramePr>
          <p:cNvPr id="5" name="Table 4">
            <a:extLst>
              <a:ext uri="{FF2B5EF4-FFF2-40B4-BE49-F238E27FC236}">
                <a16:creationId xmlns:a16="http://schemas.microsoft.com/office/drawing/2014/main" id="{E12B1864-8656-5A48-9D6D-31CAD9F24324}"/>
              </a:ext>
            </a:extLst>
          </p:cNvPr>
          <p:cNvGraphicFramePr>
            <a:graphicFrameLocks noGrp="1"/>
          </p:cNvGraphicFramePr>
          <p:nvPr>
            <p:extLst>
              <p:ext uri="{D42A27DB-BD31-4B8C-83A1-F6EECF244321}">
                <p14:modId xmlns:p14="http://schemas.microsoft.com/office/powerpoint/2010/main" val="3822446098"/>
              </p:ext>
            </p:extLst>
          </p:nvPr>
        </p:nvGraphicFramePr>
        <p:xfrm>
          <a:off x="838200" y="4501528"/>
          <a:ext cx="10515600" cy="1630513"/>
        </p:xfrm>
        <a:graphic>
          <a:graphicData uri="http://schemas.openxmlformats.org/drawingml/2006/table">
            <a:tbl>
              <a:tblPr firstRow="1" bandRow="1">
                <a:tableStyleId>{5C22544A-7EE6-4342-B048-85BDC9FD1C3A}</a:tableStyleId>
              </a:tblPr>
              <a:tblGrid>
                <a:gridCol w="1322117">
                  <a:extLst>
                    <a:ext uri="{9D8B030D-6E8A-4147-A177-3AD203B41FA5}">
                      <a16:colId xmlns:a16="http://schemas.microsoft.com/office/drawing/2014/main" val="43317241"/>
                    </a:ext>
                  </a:extLst>
                </a:gridCol>
                <a:gridCol w="1625529">
                  <a:extLst>
                    <a:ext uri="{9D8B030D-6E8A-4147-A177-3AD203B41FA5}">
                      <a16:colId xmlns:a16="http://schemas.microsoft.com/office/drawing/2014/main" val="1350081019"/>
                    </a:ext>
                  </a:extLst>
                </a:gridCol>
                <a:gridCol w="1746345">
                  <a:extLst>
                    <a:ext uri="{9D8B030D-6E8A-4147-A177-3AD203B41FA5}">
                      <a16:colId xmlns:a16="http://schemas.microsoft.com/office/drawing/2014/main" val="766267677"/>
                    </a:ext>
                  </a:extLst>
                </a:gridCol>
                <a:gridCol w="1339963">
                  <a:extLst>
                    <a:ext uri="{9D8B030D-6E8A-4147-A177-3AD203B41FA5}">
                      <a16:colId xmlns:a16="http://schemas.microsoft.com/office/drawing/2014/main" val="839799119"/>
                    </a:ext>
                  </a:extLst>
                </a:gridCol>
                <a:gridCol w="2196660">
                  <a:extLst>
                    <a:ext uri="{9D8B030D-6E8A-4147-A177-3AD203B41FA5}">
                      <a16:colId xmlns:a16="http://schemas.microsoft.com/office/drawing/2014/main" val="2791070912"/>
                    </a:ext>
                  </a:extLst>
                </a:gridCol>
                <a:gridCol w="2284986">
                  <a:extLst>
                    <a:ext uri="{9D8B030D-6E8A-4147-A177-3AD203B41FA5}">
                      <a16:colId xmlns:a16="http://schemas.microsoft.com/office/drawing/2014/main" val="349352213"/>
                    </a:ext>
                  </a:extLst>
                </a:gridCol>
              </a:tblGrid>
              <a:tr h="834666">
                <a:tc>
                  <a:txBody>
                    <a:bodyPr/>
                    <a:lstStyle/>
                    <a:p>
                      <a:pPr marL="0" marR="0" algn="ctr">
                        <a:spcBef>
                          <a:spcPts val="0"/>
                        </a:spcBef>
                        <a:spcAft>
                          <a:spcPts val="0"/>
                        </a:spcAft>
                      </a:pPr>
                      <a:r>
                        <a:rPr lang="en-US" sz="2000" i="0" dirty="0">
                          <a:effectLst/>
                          <a:latin typeface="+mn-lt"/>
                          <a:ea typeface="MS Mincho" panose="02020609040205080304" pitchFamily="49" charset="-128"/>
                          <a:cs typeface="Times New Roman" panose="02020603050405020304" pitchFamily="18" charset="0"/>
                        </a:rPr>
                        <a:t>GRADE</a:t>
                      </a:r>
                    </a:p>
                  </a:txBody>
                  <a:tcPr marL="41189" marR="41189" marT="0" marB="0" anchor="ctr"/>
                </a:tc>
                <a:tc>
                  <a:txBody>
                    <a:bodyPr/>
                    <a:lstStyle/>
                    <a:p>
                      <a:pPr marL="0" marR="0" algn="ctr">
                        <a:spcBef>
                          <a:spcPts val="0"/>
                        </a:spcBef>
                        <a:spcAft>
                          <a:spcPts val="0"/>
                        </a:spcAft>
                      </a:pPr>
                      <a:r>
                        <a:rPr lang="en-US" sz="2000" dirty="0">
                          <a:effectLst/>
                          <a:latin typeface="+mn-lt"/>
                        </a:rPr>
                        <a:t>Aligned  T1-T2</a:t>
                      </a:r>
                    </a:p>
                    <a:p>
                      <a:pPr marL="0" marR="0" algn="ctr">
                        <a:spcBef>
                          <a:spcPts val="0"/>
                        </a:spcBef>
                        <a:spcAft>
                          <a:spcPts val="0"/>
                        </a:spcAft>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rPr>
                        <a:t>Non-aligned 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rPr>
                        <a:t>BAU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M (SD)</a:t>
                      </a:r>
                    </a:p>
                  </a:txBody>
                  <a:tcPr marL="41189" marR="41189" marT="0" marB="0" anchor="ct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Aligned T1-T2 vs. BAU</a:t>
                      </a:r>
                    </a:p>
                    <a:p>
                      <a:pPr marL="0" marR="0" algn="ctr">
                        <a:spcBef>
                          <a:spcPts val="0"/>
                        </a:spcBef>
                        <a:spcAft>
                          <a:spcPts val="0"/>
                        </a:spcAft>
                      </a:pPr>
                      <a:r>
                        <a:rPr lang="en-US" sz="2000" i="1" dirty="0">
                          <a:effectLst/>
                          <a:latin typeface="+mn-lt"/>
                          <a:ea typeface="MS Mincho" panose="02020609040205080304" pitchFamily="49" charset="-128"/>
                          <a:cs typeface="Times New Roman" panose="02020603050405020304" pitchFamily="18" charset="0"/>
                        </a:rPr>
                        <a:t>g (SE)</a:t>
                      </a:r>
                    </a:p>
                  </a:txBody>
                  <a:tcPr marL="41189" marR="41189" marT="0" marB="0" anchor="ctr"/>
                </a:tc>
                <a:tc>
                  <a:txBody>
                    <a:bodyPr/>
                    <a:lstStyle/>
                    <a:p>
                      <a:pPr marL="0" marR="0" algn="ctr">
                        <a:spcBef>
                          <a:spcPts val="0"/>
                        </a:spcBef>
                        <a:spcAft>
                          <a:spcPts val="0"/>
                        </a:spcAft>
                      </a:pPr>
                      <a:r>
                        <a:rPr lang="en-US" sz="2000" dirty="0">
                          <a:effectLst/>
                          <a:latin typeface="+mn-lt"/>
                          <a:ea typeface="MS Mincho" panose="02020609040205080304" pitchFamily="49" charset="-128"/>
                          <a:cs typeface="Times New Roman" panose="02020603050405020304" pitchFamily="18" charset="0"/>
                        </a:rPr>
                        <a:t>Non-aligned T2 vs. BAU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latin typeface="+mn-lt"/>
                          <a:ea typeface="MS Mincho" panose="02020609040205080304" pitchFamily="49" charset="-128"/>
                          <a:cs typeface="Times New Roman" panose="02020603050405020304" pitchFamily="18" charset="0"/>
                        </a:rPr>
                        <a:t>g (SE)</a:t>
                      </a:r>
                    </a:p>
                  </a:txBody>
                  <a:tcPr marL="41189" marR="41189" marT="0" marB="0" anchor="ctr"/>
                </a:tc>
                <a:extLst>
                  <a:ext uri="{0D108BD9-81ED-4DB2-BD59-A6C34878D82A}">
                    <a16:rowId xmlns:a16="http://schemas.microsoft.com/office/drawing/2014/main" val="621037667"/>
                  </a:ext>
                </a:extLst>
              </a:tr>
              <a:tr h="350353">
                <a:tc>
                  <a:txBody>
                    <a:bodyPr/>
                    <a:lstStyle/>
                    <a:p>
                      <a:pPr algn="ctr"/>
                      <a:r>
                        <a:rPr lang="en-US" dirty="0"/>
                        <a:t>Pre-test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5.58 (4.08)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6.00 (3.78)</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6.37 (3.15)</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- 0.22 (0.20)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- 0.11 (0.20)</a:t>
                      </a:r>
                    </a:p>
                  </a:txBody>
                  <a:tcPr marL="9525" marR="9525" marT="9525" marB="0" anchor="ctr"/>
                </a:tc>
                <a:extLst>
                  <a:ext uri="{0D108BD9-81ED-4DB2-BD59-A6C34878D82A}">
                    <a16:rowId xmlns:a16="http://schemas.microsoft.com/office/drawing/2014/main" val="460881523"/>
                  </a:ext>
                </a:extLst>
              </a:tr>
              <a:tr h="350353">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Post-test</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8.02 (3.92)</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7.87 (3.89)</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6.64 (4.48)</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0.42 (0.21)</a:t>
                      </a:r>
                    </a:p>
                  </a:txBody>
                  <a:tcPr marL="9525" marR="9525" marT="9525" marB="0" anchor="ctr"/>
                </a:tc>
                <a:tc>
                  <a:txBody>
                    <a:bodyPr/>
                    <a:lstStyle/>
                    <a:p>
                      <a:pPr marL="0" marR="0" algn="ctr">
                        <a:spcBef>
                          <a:spcPts val="0"/>
                        </a:spcBef>
                        <a:spcAft>
                          <a:spcPts val="0"/>
                        </a:spcAft>
                      </a:pPr>
                      <a:r>
                        <a:rPr lang="en-US" sz="1800" dirty="0">
                          <a:effectLst/>
                          <a:latin typeface="+mn-lt"/>
                          <a:ea typeface="Calibri" panose="020F0502020204030204" pitchFamily="34" charset="0"/>
                          <a:cs typeface="Arial" panose="020B0604020202020204" pitchFamily="34" charset="0"/>
                        </a:rPr>
                        <a:t>0.31 (0.21)</a:t>
                      </a:r>
                    </a:p>
                  </a:txBody>
                  <a:tcPr marL="9525" marR="9525" marT="9525" marB="0" anchor="ctr"/>
                </a:tc>
                <a:extLst>
                  <a:ext uri="{0D108BD9-81ED-4DB2-BD59-A6C34878D82A}">
                    <a16:rowId xmlns:a16="http://schemas.microsoft.com/office/drawing/2014/main" val="844973125"/>
                  </a:ext>
                </a:extLst>
              </a:tr>
            </a:tbl>
          </a:graphicData>
        </a:graphic>
      </p:graphicFrame>
    </p:spTree>
    <p:extLst>
      <p:ext uri="{BB962C8B-B14F-4D97-AF65-F5344CB8AC3E}">
        <p14:creationId xmlns:p14="http://schemas.microsoft.com/office/powerpoint/2010/main" val="3316673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5DDE-7EA0-034C-9FB0-E9BAA2F08668}"/>
              </a:ext>
            </a:extLst>
          </p:cNvPr>
          <p:cNvSpPr>
            <a:spLocks noGrp="1"/>
          </p:cNvSpPr>
          <p:nvPr>
            <p:ph type="title"/>
          </p:nvPr>
        </p:nvSpPr>
        <p:spPr/>
        <p:txBody>
          <a:bodyPr/>
          <a:lstStyle/>
          <a:p>
            <a:pPr algn="ctr"/>
            <a:r>
              <a:rPr lang="en-US" dirty="0"/>
              <a:t>Discussion</a:t>
            </a:r>
          </a:p>
        </p:txBody>
      </p:sp>
      <p:graphicFrame>
        <p:nvGraphicFramePr>
          <p:cNvPr id="6" name="Diagram 5">
            <a:extLst>
              <a:ext uri="{FF2B5EF4-FFF2-40B4-BE49-F238E27FC236}">
                <a16:creationId xmlns:a16="http://schemas.microsoft.com/office/drawing/2014/main" id="{58FE5393-CB20-384E-92A9-0F25AF80A21F}"/>
              </a:ext>
            </a:extLst>
          </p:cNvPr>
          <p:cNvGraphicFramePr/>
          <p:nvPr>
            <p:extLst>
              <p:ext uri="{D42A27DB-BD31-4B8C-83A1-F6EECF244321}">
                <p14:modId xmlns:p14="http://schemas.microsoft.com/office/powerpoint/2010/main" val="449879276"/>
              </p:ext>
            </p:extLst>
          </p:nvPr>
        </p:nvGraphicFramePr>
        <p:xfrm>
          <a:off x="592015" y="1278792"/>
          <a:ext cx="11007970" cy="4870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198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496E-0898-674C-B511-BD5B404B8932}"/>
              </a:ext>
            </a:extLst>
          </p:cNvPr>
          <p:cNvSpPr>
            <a:spLocks noGrp="1"/>
          </p:cNvSpPr>
          <p:nvPr>
            <p:ph type="title"/>
          </p:nvPr>
        </p:nvSpPr>
        <p:spPr>
          <a:xfrm>
            <a:off x="617555" y="407990"/>
            <a:ext cx="11228614" cy="783770"/>
          </a:xfrm>
        </p:spPr>
        <p:txBody>
          <a:bodyPr>
            <a:noAutofit/>
          </a:bodyPr>
          <a:lstStyle/>
          <a:p>
            <a:pPr lvl="0" algn="ctr"/>
            <a:r>
              <a:rPr lang="en-US" sz="2000" dirty="0"/>
              <a:t>Students in the aligned condition outperformed students in the non-aligned and BAU conditions on reading comprehension, content knowledge, and vocabulary</a:t>
            </a:r>
          </a:p>
        </p:txBody>
      </p:sp>
      <p:graphicFrame>
        <p:nvGraphicFramePr>
          <p:cNvPr id="5" name="Content Placeholder 4">
            <a:extLst>
              <a:ext uri="{FF2B5EF4-FFF2-40B4-BE49-F238E27FC236}">
                <a16:creationId xmlns:a16="http://schemas.microsoft.com/office/drawing/2014/main" id="{E028BAA5-689E-0E4F-A8A6-30B53AEE0472}"/>
              </a:ext>
            </a:extLst>
          </p:cNvPr>
          <p:cNvGraphicFramePr>
            <a:graphicFrameLocks noGrp="1"/>
          </p:cNvGraphicFramePr>
          <p:nvPr>
            <p:ph idx="1"/>
            <p:extLst>
              <p:ext uri="{D42A27DB-BD31-4B8C-83A1-F6EECF244321}">
                <p14:modId xmlns:p14="http://schemas.microsoft.com/office/powerpoint/2010/main" val="2894101462"/>
              </p:ext>
            </p:extLst>
          </p:nvPr>
        </p:nvGraphicFramePr>
        <p:xfrm>
          <a:off x="1250026" y="1434878"/>
          <a:ext cx="9691947" cy="469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B25ECCC1-D475-AC43-AB6F-375CFEF153F4}"/>
              </a:ext>
            </a:extLst>
          </p:cNvPr>
          <p:cNvSpPr/>
          <p:nvPr/>
        </p:nvSpPr>
        <p:spPr>
          <a:xfrm>
            <a:off x="814833" y="1422289"/>
            <a:ext cx="2156424" cy="369332"/>
          </a:xfrm>
          <a:prstGeom prst="rect">
            <a:avLst/>
          </a:prstGeom>
        </p:spPr>
        <p:txBody>
          <a:bodyPr wrap="none">
            <a:spAutoFit/>
          </a:bodyPr>
          <a:lstStyle/>
          <a:p>
            <a:pPr lvl="0"/>
            <a:r>
              <a:rPr lang="en-US" dirty="0"/>
              <a:t>ES range 0.45 to 0.99</a:t>
            </a:r>
          </a:p>
        </p:txBody>
      </p:sp>
    </p:spTree>
    <p:extLst>
      <p:ext uri="{BB962C8B-B14F-4D97-AF65-F5344CB8AC3E}">
        <p14:creationId xmlns:p14="http://schemas.microsoft.com/office/powerpoint/2010/main" val="3759649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E310-AE7A-3744-BC5F-B7AE67100688}"/>
              </a:ext>
            </a:extLst>
          </p:cNvPr>
          <p:cNvSpPr>
            <a:spLocks noGrp="1"/>
          </p:cNvSpPr>
          <p:nvPr>
            <p:ph type="title"/>
          </p:nvPr>
        </p:nvSpPr>
        <p:spPr/>
        <p:txBody>
          <a:bodyPr/>
          <a:lstStyle/>
          <a:p>
            <a:pPr algn="ctr"/>
            <a:r>
              <a:rPr lang="en-US" dirty="0"/>
              <a:t>Limitations and Next Steps</a:t>
            </a:r>
          </a:p>
        </p:txBody>
      </p:sp>
      <p:sp>
        <p:nvSpPr>
          <p:cNvPr id="3" name="Content Placeholder 2">
            <a:extLst>
              <a:ext uri="{FF2B5EF4-FFF2-40B4-BE49-F238E27FC236}">
                <a16:creationId xmlns:a16="http://schemas.microsoft.com/office/drawing/2014/main" id="{BF45BA29-9B59-F841-ABDF-FF9CA2213A66}"/>
              </a:ext>
            </a:extLst>
          </p:cNvPr>
          <p:cNvSpPr>
            <a:spLocks noGrp="1"/>
          </p:cNvSpPr>
          <p:nvPr>
            <p:ph idx="1"/>
          </p:nvPr>
        </p:nvSpPr>
        <p:spPr/>
        <p:txBody>
          <a:bodyPr>
            <a:normAutofit fontScale="92500" lnSpcReduction="10000"/>
          </a:bodyPr>
          <a:lstStyle/>
          <a:p>
            <a:r>
              <a:rPr lang="en-US" dirty="0"/>
              <a:t>Small sample size posed limitations for analysis; larger RCT with sufficient power to use a multi-level approach</a:t>
            </a:r>
          </a:p>
          <a:p>
            <a:r>
              <a:rPr lang="en-US" dirty="0"/>
              <a:t>Feasibility of this approach (coordinated effort, personnel, instructional time)</a:t>
            </a:r>
          </a:p>
          <a:p>
            <a:pPr lvl="1"/>
            <a:r>
              <a:rPr lang="en-US" dirty="0"/>
              <a:t>In spite of this, the longstanding pattern of null findings or small effects in reading comprehension research warrants examining alternative models for supporting students with RD</a:t>
            </a:r>
          </a:p>
          <a:p>
            <a:r>
              <a:rPr lang="en-US" dirty="0"/>
              <a:t>Future intervention research should report implementation fidelity data on Tier 1</a:t>
            </a:r>
          </a:p>
          <a:p>
            <a:pPr lvl="1"/>
            <a:r>
              <a:rPr lang="en-US" dirty="0"/>
              <a:t>Better understand the extent to which tiers align</a:t>
            </a:r>
          </a:p>
          <a:p>
            <a:pPr lvl="1"/>
            <a:r>
              <a:rPr lang="en-US" dirty="0"/>
              <a:t>Contextualize findings</a:t>
            </a:r>
          </a:p>
          <a:p>
            <a:r>
              <a:rPr lang="en-US" dirty="0"/>
              <a:t>View Tiers 1 and 2 as coordinated instruction rather than separate pieces of the puzzle</a:t>
            </a:r>
          </a:p>
          <a:p>
            <a:endParaRPr lang="en-US" dirty="0"/>
          </a:p>
        </p:txBody>
      </p:sp>
    </p:spTree>
    <p:extLst>
      <p:ext uri="{BB962C8B-B14F-4D97-AF65-F5344CB8AC3E}">
        <p14:creationId xmlns:p14="http://schemas.microsoft.com/office/powerpoint/2010/main" val="1361582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5FA3A1-F646-274E-999C-ED109ADACD66}"/>
              </a:ext>
            </a:extLst>
          </p:cNvPr>
          <p:cNvSpPr>
            <a:spLocks noGrp="1"/>
          </p:cNvSpPr>
          <p:nvPr>
            <p:ph type="title"/>
          </p:nvPr>
        </p:nvSpPr>
        <p:spPr/>
        <p:txBody>
          <a:bodyPr/>
          <a:lstStyle/>
          <a:p>
            <a:pPr algn="ctr"/>
            <a:r>
              <a:rPr lang="en-US" dirty="0"/>
              <a:t>Questions?</a:t>
            </a:r>
          </a:p>
        </p:txBody>
      </p:sp>
      <p:sp>
        <p:nvSpPr>
          <p:cNvPr id="6" name="Text Placeholder 5">
            <a:extLst>
              <a:ext uri="{FF2B5EF4-FFF2-40B4-BE49-F238E27FC236}">
                <a16:creationId xmlns:a16="http://schemas.microsoft.com/office/drawing/2014/main" id="{698361A8-57AA-3F4B-B732-E25954E912F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66511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EE4B-0358-894D-898A-8395148C7BA6}"/>
              </a:ext>
            </a:extLst>
          </p:cNvPr>
          <p:cNvSpPr>
            <a:spLocks noGrp="1"/>
          </p:cNvSpPr>
          <p:nvPr>
            <p:ph type="ctrTitle"/>
          </p:nvPr>
        </p:nvSpPr>
        <p:spPr>
          <a:xfrm>
            <a:off x="1524000" y="1803400"/>
            <a:ext cx="9144000" cy="2115457"/>
          </a:xfrm>
        </p:spPr>
        <p:txBody>
          <a:bodyPr/>
          <a:lstStyle/>
          <a:p>
            <a:r>
              <a:rPr lang="en-US" sz="3500" dirty="0"/>
              <a:t>Examining the Effects of an Integrating Reading and Anxiety Management Intervention</a:t>
            </a:r>
          </a:p>
        </p:txBody>
      </p:sp>
      <p:sp>
        <p:nvSpPr>
          <p:cNvPr id="3" name="Subtitle 2">
            <a:extLst>
              <a:ext uri="{FF2B5EF4-FFF2-40B4-BE49-F238E27FC236}">
                <a16:creationId xmlns:a16="http://schemas.microsoft.com/office/drawing/2014/main" id="{BA20C9B8-E07E-034B-B364-1DADBB980FAD}"/>
              </a:ext>
            </a:extLst>
          </p:cNvPr>
          <p:cNvSpPr>
            <a:spLocks noGrp="1"/>
          </p:cNvSpPr>
          <p:nvPr>
            <p:ph type="subTitle" idx="1"/>
          </p:nvPr>
        </p:nvSpPr>
        <p:spPr>
          <a:xfrm>
            <a:off x="1524000" y="4384258"/>
            <a:ext cx="9144000" cy="1274135"/>
          </a:xfrm>
        </p:spPr>
        <p:txBody>
          <a:bodyPr/>
          <a:lstStyle/>
          <a:p>
            <a:r>
              <a:rPr lang="en-US" dirty="0"/>
              <a:t>Funding support: </a:t>
            </a:r>
          </a:p>
          <a:p>
            <a:r>
              <a:rPr lang="en-US" dirty="0"/>
              <a:t>National Institute of Health, Eunice Kennedy Shriver National Institute of Child Health &amp; Human Development, 1R01HD087706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1582C-1377-894B-A0CB-5D2554F24CAB}"/>
              </a:ext>
            </a:extLst>
          </p:cNvPr>
          <p:cNvSpPr>
            <a:spLocks noGrp="1"/>
          </p:cNvSpPr>
          <p:nvPr>
            <p:ph type="title"/>
          </p:nvPr>
        </p:nvSpPr>
        <p:spPr/>
        <p:txBody>
          <a:bodyPr/>
          <a:lstStyle/>
          <a:p>
            <a:pPr algn="ctr"/>
            <a:r>
              <a:rPr lang="en-US" dirty="0"/>
              <a:t>Article in JLD</a:t>
            </a:r>
          </a:p>
        </p:txBody>
      </p:sp>
      <p:pic>
        <p:nvPicPr>
          <p:cNvPr id="5" name="Picture 4" descr="Text&#10;&#10;Description automatically generated">
            <a:extLst>
              <a:ext uri="{FF2B5EF4-FFF2-40B4-BE49-F238E27FC236}">
                <a16:creationId xmlns:a16="http://schemas.microsoft.com/office/drawing/2014/main" id="{5E837353-B27F-6F4C-BCCB-FE125F10358F}"/>
              </a:ext>
            </a:extLst>
          </p:cNvPr>
          <p:cNvPicPr>
            <a:picLocks noChangeAspect="1"/>
          </p:cNvPicPr>
          <p:nvPr/>
        </p:nvPicPr>
        <p:blipFill>
          <a:blip r:embed="rId3"/>
          <a:stretch>
            <a:fillRect/>
          </a:stretch>
        </p:blipFill>
        <p:spPr>
          <a:xfrm>
            <a:off x="1059872" y="1179905"/>
            <a:ext cx="10072255" cy="4498189"/>
          </a:xfrm>
          <a:prstGeom prst="rect">
            <a:avLst/>
          </a:prstGeom>
        </p:spPr>
      </p:pic>
    </p:spTree>
    <p:extLst>
      <p:ext uri="{BB962C8B-B14F-4D97-AF65-F5344CB8AC3E}">
        <p14:creationId xmlns:p14="http://schemas.microsoft.com/office/powerpoint/2010/main" val="249287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D49B873-2E83-D64F-87AD-5F996DD3F98B}"/>
              </a:ext>
            </a:extLst>
          </p:cNvPr>
          <p:cNvSpPr>
            <a:spLocks noGrp="1"/>
          </p:cNvSpPr>
          <p:nvPr>
            <p:ph type="title"/>
          </p:nvPr>
        </p:nvSpPr>
        <p:spPr/>
        <p:txBody>
          <a:bodyPr/>
          <a:lstStyle/>
          <a:p>
            <a:pPr algn="ctr"/>
            <a:r>
              <a:rPr lang="en-US" dirty="0"/>
              <a:t>Primary Research Question</a:t>
            </a:r>
          </a:p>
        </p:txBody>
      </p:sp>
      <p:sp>
        <p:nvSpPr>
          <p:cNvPr id="2" name="Content Placeholder 1">
            <a:extLst>
              <a:ext uri="{FF2B5EF4-FFF2-40B4-BE49-F238E27FC236}">
                <a16:creationId xmlns:a16="http://schemas.microsoft.com/office/drawing/2014/main" id="{FBACB928-B80B-2B4F-A75D-B9E099BF92A5}"/>
              </a:ext>
            </a:extLst>
          </p:cNvPr>
          <p:cNvSpPr>
            <a:spLocks noGrp="1"/>
          </p:cNvSpPr>
          <p:nvPr>
            <p:ph idx="1"/>
          </p:nvPr>
        </p:nvSpPr>
        <p:spPr/>
        <p:txBody>
          <a:bodyPr/>
          <a:lstStyle/>
          <a:p>
            <a:pPr marL="457200" indent="-457200">
              <a:buFont typeface="+mj-lt"/>
              <a:buAutoNum type="arabicPeriod"/>
            </a:pPr>
            <a:r>
              <a:rPr lang="en-US" sz="3000" dirty="0"/>
              <a:t>What were the effects of an integrated reading and anxiety management intervention (RANX) relative to a reading and math (RMATH) and business-as-usual instruction (BAU) on the reading and anxiety outcomes for students at risk for reading difficulties in the upper elementary grades?</a:t>
            </a:r>
          </a:p>
        </p:txBody>
      </p:sp>
      <p:sp>
        <p:nvSpPr>
          <p:cNvPr id="4" name="Slide Number Placeholder 3">
            <a:extLst>
              <a:ext uri="{FF2B5EF4-FFF2-40B4-BE49-F238E27FC236}">
                <a16:creationId xmlns:a16="http://schemas.microsoft.com/office/drawing/2014/main" id="{6F2122D7-C99C-8342-B1F8-8A448463EA10}"/>
              </a:ext>
            </a:extLst>
          </p:cNvPr>
          <p:cNvSpPr>
            <a:spLocks noGrp="1"/>
          </p:cNvSpPr>
          <p:nvPr>
            <p:ph type="sldNum" sz="quarter" idx="12"/>
          </p:nvPr>
        </p:nvSpPr>
        <p:spPr>
          <a:xfrm>
            <a:off x="9448800" y="6319838"/>
            <a:ext cx="2743200" cy="2762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27B12D-0E00-E54E-A352-3B245D2B91E3}"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prstClr val="white"/>
              </a:solidFill>
              <a:effectLst/>
              <a:uLnTx/>
              <a:uFillTx/>
              <a:latin typeface="Gill Sans SemiBold" panose="020B0502020104020203" pitchFamily="34" charset="-79"/>
              <a:ea typeface="+mn-ea"/>
              <a:cs typeface="Gill Sans SemiBold" panose="020B0502020104020203" pitchFamily="34" charset="-79"/>
            </a:endParaRPr>
          </a:p>
        </p:txBody>
      </p:sp>
      <p:sp>
        <p:nvSpPr>
          <p:cNvPr id="7" name="Slide Number Placeholder 6">
            <a:extLst>
              <a:ext uri="{FF2B5EF4-FFF2-40B4-BE49-F238E27FC236}">
                <a16:creationId xmlns:a16="http://schemas.microsoft.com/office/drawing/2014/main" id="{FC7737D6-62B6-BC43-94B8-7067FA7967B6}"/>
              </a:ext>
            </a:extLst>
          </p:cNvPr>
          <p:cNvSpPr txBox="1">
            <a:spLocks/>
          </p:cNvSpPr>
          <p:nvPr/>
        </p:nvSpPr>
        <p:spPr>
          <a:xfrm>
            <a:off x="8610600" y="6319591"/>
            <a:ext cx="2743200" cy="276999"/>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27B12D-0E00-E54E-A352-3B245D2B91E3}" type="slidenum">
              <a:rPr kumimoji="0" lang="en-US" sz="1200" b="1" i="0" u="none" strike="noStrike" kern="1200" cap="none" spc="0" normalizeH="0" baseline="0" noProof="0" smtClean="0">
                <a:ln>
                  <a:noFill/>
                </a:ln>
                <a:solidFill>
                  <a:prstClr val="white"/>
                </a:solidFill>
                <a:effectLst/>
                <a:uLnTx/>
                <a:uFillTx/>
                <a:latin typeface="Gill Sans SemiBold" panose="020B0502020104020203" pitchFamily="34" charset="-79"/>
                <a:ea typeface="+mn-ea"/>
                <a:cs typeface="Gill Sans SemiBold" panose="020B0502020104020203" pitchFamily="34" charset="-79"/>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prstClr val="white"/>
              </a:solidFill>
              <a:effectLst/>
              <a:uLnTx/>
              <a:uFillTx/>
              <a:latin typeface="Gill Sans SemiBold" panose="020B0502020104020203" pitchFamily="34" charset="-79"/>
              <a:ea typeface="+mn-ea"/>
              <a:cs typeface="Gill Sans SemiBold" panose="020B0502020104020203" pitchFamily="34" charset="-79"/>
            </a:endParaRPr>
          </a:p>
        </p:txBody>
      </p:sp>
    </p:spTree>
    <p:extLst>
      <p:ext uri="{BB962C8B-B14F-4D97-AF65-F5344CB8AC3E}">
        <p14:creationId xmlns:p14="http://schemas.microsoft.com/office/powerpoint/2010/main" val="410770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n-US" dirty="0"/>
              <a:t>The Problem</a:t>
            </a:r>
          </a:p>
        </p:txBody>
      </p:sp>
      <p:sp>
        <p:nvSpPr>
          <p:cNvPr id="4" name="Content Placeholder 3">
            <a:extLst>
              <a:ext uri="{FF2B5EF4-FFF2-40B4-BE49-F238E27FC236}">
                <a16:creationId xmlns:a16="http://schemas.microsoft.com/office/drawing/2014/main" id="{0054EFE5-EB00-9044-9BC9-FC6F8766F399}"/>
              </a:ext>
            </a:extLst>
          </p:cNvPr>
          <p:cNvSpPr>
            <a:spLocks noGrp="1"/>
          </p:cNvSpPr>
          <p:nvPr>
            <p:ph sz="half" idx="1"/>
          </p:nvPr>
        </p:nvSpPr>
        <p:spPr>
          <a:xfrm>
            <a:off x="632085" y="1239967"/>
            <a:ext cx="10927830" cy="4994899"/>
          </a:xfrm>
        </p:spPr>
        <p:txBody>
          <a:bodyPr>
            <a:normAutofit lnSpcReduction="10000"/>
          </a:bodyPr>
          <a:lstStyle/>
          <a:p>
            <a:r>
              <a:rPr lang="en-US" dirty="0"/>
              <a:t>Intervention studies have yielded small to negligible effects on improving reading comprehension for students with reading difficulties </a:t>
            </a:r>
            <a:r>
              <a:rPr lang="en-US" sz="1600" dirty="0"/>
              <a:t>(e.g. Connor et al, 2018; Goldman, Snow, &amp; Vaughn, 2016; </a:t>
            </a:r>
            <a:r>
              <a:rPr lang="en-US" sz="1600" dirty="0" err="1"/>
              <a:t>Lonigan</a:t>
            </a:r>
            <a:r>
              <a:rPr lang="en-US" sz="1600" dirty="0"/>
              <a:t>, Burgess, &amp; </a:t>
            </a:r>
            <a:r>
              <a:rPr lang="en-US" sz="1600" dirty="0" err="1"/>
              <a:t>Schatschneider</a:t>
            </a:r>
            <a:r>
              <a:rPr lang="en-US" sz="1600" dirty="0"/>
              <a:t>, 2018; </a:t>
            </a:r>
            <a:r>
              <a:rPr lang="en-US" sz="1600" dirty="0" err="1"/>
              <a:t>Scammacca</a:t>
            </a:r>
            <a:r>
              <a:rPr lang="en-US" sz="1600" dirty="0"/>
              <a:t> et al., 2016; Vaughn et al, 2013; </a:t>
            </a:r>
            <a:r>
              <a:rPr lang="en-US" sz="1600" dirty="0" err="1"/>
              <a:t>Wanzek</a:t>
            </a:r>
            <a:r>
              <a:rPr lang="en-US" sz="1600" dirty="0"/>
              <a:t> et al., 2013). </a:t>
            </a:r>
          </a:p>
          <a:p>
            <a:endParaRPr lang="en-US" sz="1600" dirty="0"/>
          </a:p>
          <a:p>
            <a:r>
              <a:rPr lang="en-US" dirty="0"/>
              <a:t>NAEP data suggest more than half of students are unprepared to read and understand grade level texts </a:t>
            </a:r>
            <a:r>
              <a:rPr lang="en-US" sz="1600" dirty="0"/>
              <a:t>(NCES, 2019)</a:t>
            </a:r>
          </a:p>
          <a:p>
            <a:endParaRPr lang="en-US" dirty="0"/>
          </a:p>
          <a:p>
            <a:r>
              <a:rPr lang="en-US" dirty="0"/>
              <a:t>Reading comprehension practices applied inconsistently and infrequently in classrooms </a:t>
            </a:r>
            <a:r>
              <a:rPr lang="en-US" sz="1700" dirty="0"/>
              <a:t>(Swanson et al., 2016)</a:t>
            </a:r>
          </a:p>
          <a:p>
            <a:pPr lvl="1"/>
            <a:r>
              <a:rPr lang="en-US" dirty="0"/>
              <a:t>Teachers rarely provided high quality vocabulary instruction</a:t>
            </a:r>
          </a:p>
          <a:p>
            <a:pPr lvl="1"/>
            <a:r>
              <a:rPr lang="en-US" dirty="0"/>
              <a:t>Teachers frequently built background knowledge, but low quality</a:t>
            </a:r>
          </a:p>
          <a:p>
            <a:pPr lvl="1"/>
            <a:r>
              <a:rPr lang="en-US" dirty="0"/>
              <a:t>Little time spent reading text</a:t>
            </a:r>
          </a:p>
        </p:txBody>
      </p:sp>
    </p:spTree>
    <p:extLst>
      <p:ext uri="{BB962C8B-B14F-4D97-AF65-F5344CB8AC3E}">
        <p14:creationId xmlns:p14="http://schemas.microsoft.com/office/powerpoint/2010/main" val="4194377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D49B873-2E83-D64F-87AD-5F996DD3F98B}"/>
              </a:ext>
            </a:extLst>
          </p:cNvPr>
          <p:cNvSpPr>
            <a:spLocks noGrp="1"/>
          </p:cNvSpPr>
          <p:nvPr>
            <p:ph type="title"/>
          </p:nvPr>
        </p:nvSpPr>
        <p:spPr/>
        <p:txBody>
          <a:bodyPr/>
          <a:lstStyle/>
          <a:p>
            <a:pPr algn="ctr"/>
            <a:r>
              <a:rPr lang="en-US" dirty="0"/>
              <a:t>Primary Research Question</a:t>
            </a:r>
          </a:p>
        </p:txBody>
      </p:sp>
      <p:sp>
        <p:nvSpPr>
          <p:cNvPr id="2" name="Content Placeholder 1">
            <a:extLst>
              <a:ext uri="{FF2B5EF4-FFF2-40B4-BE49-F238E27FC236}">
                <a16:creationId xmlns:a16="http://schemas.microsoft.com/office/drawing/2014/main" id="{FBACB928-B80B-2B4F-A75D-B9E099BF92A5}"/>
              </a:ext>
            </a:extLst>
          </p:cNvPr>
          <p:cNvSpPr>
            <a:spLocks noGrp="1"/>
          </p:cNvSpPr>
          <p:nvPr>
            <p:ph idx="1"/>
          </p:nvPr>
        </p:nvSpPr>
        <p:spPr/>
        <p:txBody>
          <a:bodyPr/>
          <a:lstStyle/>
          <a:p>
            <a:pPr marL="457200" indent="-457200">
              <a:buFont typeface="+mj-lt"/>
              <a:buAutoNum type="arabicPeriod"/>
            </a:pPr>
            <a:r>
              <a:rPr lang="en-US" sz="3000" dirty="0"/>
              <a:t>What were the effects of an integrated </a:t>
            </a:r>
            <a:r>
              <a:rPr lang="en-US" sz="3000" dirty="0">
                <a:solidFill>
                  <a:schemeClr val="accent1"/>
                </a:solidFill>
              </a:rPr>
              <a:t>reading plus anxiety management intervention (RANX)</a:t>
            </a:r>
            <a:r>
              <a:rPr lang="en-US" sz="3000" dirty="0"/>
              <a:t> relative to reading plus math (RMATH) and business-as-usual instruction (BAU) for students at risk for reading difficulties on reading and anxiety outcomes?</a:t>
            </a:r>
          </a:p>
        </p:txBody>
      </p:sp>
      <p:sp>
        <p:nvSpPr>
          <p:cNvPr id="4" name="Slide Number Placeholder 3">
            <a:extLst>
              <a:ext uri="{FF2B5EF4-FFF2-40B4-BE49-F238E27FC236}">
                <a16:creationId xmlns:a16="http://schemas.microsoft.com/office/drawing/2014/main" id="{6F2122D7-C99C-8342-B1F8-8A448463EA10}"/>
              </a:ext>
            </a:extLst>
          </p:cNvPr>
          <p:cNvSpPr>
            <a:spLocks noGrp="1"/>
          </p:cNvSpPr>
          <p:nvPr>
            <p:ph type="sldNum" sz="quarter" idx="12"/>
          </p:nvPr>
        </p:nvSpPr>
        <p:spPr>
          <a:xfrm>
            <a:off x="9448800" y="6319838"/>
            <a:ext cx="2743200" cy="2762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27B12D-0E00-E54E-A352-3B245D2B91E3}"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prstClr val="white"/>
              </a:solidFill>
              <a:effectLst/>
              <a:uLnTx/>
              <a:uFillTx/>
              <a:latin typeface="Gill Sans SemiBold" panose="020B0502020104020203" pitchFamily="34" charset="-79"/>
              <a:ea typeface="+mn-ea"/>
              <a:cs typeface="Gill Sans SemiBold" panose="020B0502020104020203" pitchFamily="34" charset="-79"/>
            </a:endParaRPr>
          </a:p>
        </p:txBody>
      </p:sp>
      <p:sp>
        <p:nvSpPr>
          <p:cNvPr id="7" name="Slide Number Placeholder 6">
            <a:extLst>
              <a:ext uri="{FF2B5EF4-FFF2-40B4-BE49-F238E27FC236}">
                <a16:creationId xmlns:a16="http://schemas.microsoft.com/office/drawing/2014/main" id="{FC7737D6-62B6-BC43-94B8-7067FA7967B6}"/>
              </a:ext>
            </a:extLst>
          </p:cNvPr>
          <p:cNvSpPr txBox="1">
            <a:spLocks/>
          </p:cNvSpPr>
          <p:nvPr/>
        </p:nvSpPr>
        <p:spPr>
          <a:xfrm>
            <a:off x="8610600" y="6319591"/>
            <a:ext cx="2743200" cy="276999"/>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27B12D-0E00-E54E-A352-3B245D2B91E3}" type="slidenum">
              <a:rPr kumimoji="0" lang="en-US" sz="1200" b="1" i="0" u="none" strike="noStrike" kern="1200" cap="none" spc="0" normalizeH="0" baseline="0" noProof="0" smtClean="0">
                <a:ln>
                  <a:noFill/>
                </a:ln>
                <a:solidFill>
                  <a:prstClr val="white"/>
                </a:solidFill>
                <a:effectLst/>
                <a:uLnTx/>
                <a:uFillTx/>
                <a:latin typeface="Gill Sans SemiBold" panose="020B0502020104020203" pitchFamily="34" charset="-79"/>
                <a:ea typeface="+mn-ea"/>
                <a:cs typeface="Gill Sans SemiBold" panose="020B0502020104020203" pitchFamily="34" charset="-79"/>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prstClr val="white"/>
              </a:solidFill>
              <a:effectLst/>
              <a:uLnTx/>
              <a:uFillTx/>
              <a:latin typeface="Gill Sans SemiBold" panose="020B0502020104020203" pitchFamily="34" charset="-79"/>
              <a:ea typeface="+mn-ea"/>
              <a:cs typeface="Gill Sans SemiBold" panose="020B0502020104020203" pitchFamily="34" charset="-79"/>
            </a:endParaRPr>
          </a:p>
        </p:txBody>
      </p:sp>
    </p:spTree>
    <p:extLst>
      <p:ext uri="{BB962C8B-B14F-4D97-AF65-F5344CB8AC3E}">
        <p14:creationId xmlns:p14="http://schemas.microsoft.com/office/powerpoint/2010/main" val="2619237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D49B873-2E83-D64F-87AD-5F996DD3F98B}"/>
              </a:ext>
            </a:extLst>
          </p:cNvPr>
          <p:cNvSpPr>
            <a:spLocks noGrp="1"/>
          </p:cNvSpPr>
          <p:nvPr>
            <p:ph type="title"/>
          </p:nvPr>
        </p:nvSpPr>
        <p:spPr/>
        <p:txBody>
          <a:bodyPr/>
          <a:lstStyle/>
          <a:p>
            <a:pPr algn="ctr"/>
            <a:r>
              <a:rPr lang="en-US" dirty="0"/>
              <a:t>Primary Research Question</a:t>
            </a:r>
          </a:p>
        </p:txBody>
      </p:sp>
      <p:sp>
        <p:nvSpPr>
          <p:cNvPr id="2" name="Content Placeholder 1">
            <a:extLst>
              <a:ext uri="{FF2B5EF4-FFF2-40B4-BE49-F238E27FC236}">
                <a16:creationId xmlns:a16="http://schemas.microsoft.com/office/drawing/2014/main" id="{FBACB928-B80B-2B4F-A75D-B9E099BF92A5}"/>
              </a:ext>
            </a:extLst>
          </p:cNvPr>
          <p:cNvSpPr>
            <a:spLocks noGrp="1"/>
          </p:cNvSpPr>
          <p:nvPr>
            <p:ph idx="1"/>
          </p:nvPr>
        </p:nvSpPr>
        <p:spPr/>
        <p:txBody>
          <a:bodyPr/>
          <a:lstStyle/>
          <a:p>
            <a:pPr marL="457200" indent="-457200">
              <a:buFont typeface="+mj-lt"/>
              <a:buAutoNum type="arabicPeriod"/>
            </a:pPr>
            <a:r>
              <a:rPr lang="en-US" sz="3000" dirty="0"/>
              <a:t>What were the effects of an integrated reading plus anxiety management intervention (RANX) relative to </a:t>
            </a:r>
            <a:r>
              <a:rPr lang="en-US" sz="3000" dirty="0">
                <a:solidFill>
                  <a:schemeClr val="accent1"/>
                </a:solidFill>
              </a:rPr>
              <a:t>reading plus math (RMATH) </a:t>
            </a:r>
            <a:r>
              <a:rPr lang="en-US" sz="3000" dirty="0"/>
              <a:t>and business-as-usual instruction (BAU) for students at risk for reading difficulties on reading and anxiety outcomes?</a:t>
            </a:r>
          </a:p>
        </p:txBody>
      </p:sp>
      <p:sp>
        <p:nvSpPr>
          <p:cNvPr id="4" name="Slide Number Placeholder 3">
            <a:extLst>
              <a:ext uri="{FF2B5EF4-FFF2-40B4-BE49-F238E27FC236}">
                <a16:creationId xmlns:a16="http://schemas.microsoft.com/office/drawing/2014/main" id="{6F2122D7-C99C-8342-B1F8-8A448463EA10}"/>
              </a:ext>
            </a:extLst>
          </p:cNvPr>
          <p:cNvSpPr>
            <a:spLocks noGrp="1"/>
          </p:cNvSpPr>
          <p:nvPr>
            <p:ph type="sldNum" sz="quarter" idx="12"/>
          </p:nvPr>
        </p:nvSpPr>
        <p:spPr>
          <a:xfrm>
            <a:off x="9448800" y="6319838"/>
            <a:ext cx="2743200" cy="2762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27B12D-0E00-E54E-A352-3B245D2B91E3}"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dirty="0">
              <a:ln>
                <a:noFill/>
              </a:ln>
              <a:solidFill>
                <a:prstClr val="white"/>
              </a:solidFill>
              <a:effectLst/>
              <a:uLnTx/>
              <a:uFillTx/>
              <a:latin typeface="Gill Sans SemiBold" panose="020B0502020104020203" pitchFamily="34" charset="-79"/>
              <a:ea typeface="+mn-ea"/>
              <a:cs typeface="Gill Sans SemiBold" panose="020B0502020104020203" pitchFamily="34" charset="-79"/>
            </a:endParaRPr>
          </a:p>
        </p:txBody>
      </p:sp>
      <p:sp>
        <p:nvSpPr>
          <p:cNvPr id="7" name="Slide Number Placeholder 6">
            <a:extLst>
              <a:ext uri="{FF2B5EF4-FFF2-40B4-BE49-F238E27FC236}">
                <a16:creationId xmlns:a16="http://schemas.microsoft.com/office/drawing/2014/main" id="{FC7737D6-62B6-BC43-94B8-7067FA7967B6}"/>
              </a:ext>
            </a:extLst>
          </p:cNvPr>
          <p:cNvSpPr txBox="1">
            <a:spLocks/>
          </p:cNvSpPr>
          <p:nvPr/>
        </p:nvSpPr>
        <p:spPr>
          <a:xfrm>
            <a:off x="8610600" y="6319591"/>
            <a:ext cx="2743200" cy="276999"/>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27B12D-0E00-E54E-A352-3B245D2B91E3}" type="slidenum">
              <a:rPr kumimoji="0" lang="en-US" sz="1200" b="1" i="0" u="none" strike="noStrike" kern="1200" cap="none" spc="0" normalizeH="0" baseline="0" noProof="0" smtClean="0">
                <a:ln>
                  <a:noFill/>
                </a:ln>
                <a:solidFill>
                  <a:prstClr val="white"/>
                </a:solidFill>
                <a:effectLst/>
                <a:uLnTx/>
                <a:uFillTx/>
                <a:latin typeface="Gill Sans SemiBold" panose="020B0502020104020203" pitchFamily="34" charset="-79"/>
                <a:ea typeface="+mn-ea"/>
                <a:cs typeface="Gill Sans SemiBold" panose="020B0502020104020203" pitchFamily="34" charset="-79"/>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dirty="0">
              <a:ln>
                <a:noFill/>
              </a:ln>
              <a:solidFill>
                <a:prstClr val="white"/>
              </a:solidFill>
              <a:effectLst/>
              <a:uLnTx/>
              <a:uFillTx/>
              <a:latin typeface="Gill Sans SemiBold" panose="020B0502020104020203" pitchFamily="34" charset="-79"/>
              <a:ea typeface="+mn-ea"/>
              <a:cs typeface="Gill Sans SemiBold" panose="020B0502020104020203" pitchFamily="34" charset="-79"/>
            </a:endParaRPr>
          </a:p>
        </p:txBody>
      </p:sp>
    </p:spTree>
    <p:extLst>
      <p:ext uri="{BB962C8B-B14F-4D97-AF65-F5344CB8AC3E}">
        <p14:creationId xmlns:p14="http://schemas.microsoft.com/office/powerpoint/2010/main" val="2307761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D49B873-2E83-D64F-87AD-5F996DD3F98B}"/>
              </a:ext>
            </a:extLst>
          </p:cNvPr>
          <p:cNvSpPr>
            <a:spLocks noGrp="1"/>
          </p:cNvSpPr>
          <p:nvPr>
            <p:ph type="title"/>
          </p:nvPr>
        </p:nvSpPr>
        <p:spPr>
          <a:xfrm>
            <a:off x="914400" y="401310"/>
            <a:ext cx="10363200" cy="822335"/>
          </a:xfrm>
        </p:spPr>
        <p:txBody>
          <a:bodyPr/>
          <a:lstStyle/>
          <a:p>
            <a:pPr algn="ctr"/>
            <a:r>
              <a:rPr lang="en-US" dirty="0"/>
              <a:t>Sample</a:t>
            </a:r>
          </a:p>
        </p:txBody>
      </p:sp>
      <p:sp>
        <p:nvSpPr>
          <p:cNvPr id="22" name="Alternate Process 9">
            <a:extLst>
              <a:ext uri="{FF2B5EF4-FFF2-40B4-BE49-F238E27FC236}">
                <a16:creationId xmlns:a16="http://schemas.microsoft.com/office/drawing/2014/main" id="{D50C5F9D-A16B-774E-B84D-4B2DF1D780DD}"/>
              </a:ext>
            </a:extLst>
          </p:cNvPr>
          <p:cNvSpPr>
            <a:spLocks noChangeArrowheads="1"/>
          </p:cNvSpPr>
          <p:nvPr/>
        </p:nvSpPr>
        <p:spPr bwMode="auto">
          <a:xfrm>
            <a:off x="914400" y="1463171"/>
            <a:ext cx="10537770" cy="1293971"/>
          </a:xfrm>
          <a:prstGeom prst="flowChartAlternateProcess">
            <a:avLst/>
          </a:prstGeom>
          <a:solidFill>
            <a:schemeClr val="accent1"/>
          </a:solidFill>
          <a:ln w="9525">
            <a:solidFill>
              <a:srgbClr val="960C0D"/>
            </a:solidFill>
            <a:miter lim="800000"/>
            <a:headEnd/>
            <a:tailEnd/>
          </a:ln>
        </p:spPr>
        <p:txBody>
          <a:bodyPr wrap="square">
            <a:spAutoFit/>
          </a:bodyPr>
          <a:lstStyle/>
          <a:p>
            <a:pPr algn="ctr">
              <a:spcBef>
                <a:spcPct val="50000"/>
              </a:spcBef>
            </a:pPr>
            <a:r>
              <a:rPr kumimoji="0" lang="en-US" sz="2800" b="1" i="0" u="sng" strike="noStrike" kern="1200" cap="none" spc="0" normalizeH="0" baseline="0" noProof="0" dirty="0">
                <a:ln>
                  <a:noFill/>
                </a:ln>
                <a:solidFill>
                  <a:prstClr val="white"/>
                </a:solidFill>
                <a:effectLst/>
                <a:uLnTx/>
                <a:uFillTx/>
                <a:ea typeface="+mn-ea"/>
                <a:cs typeface="Calisto MT" charset="0"/>
              </a:rPr>
              <a:t>Grade 3 and 4 Students At Risk for Reading </a:t>
            </a:r>
            <a:r>
              <a:rPr lang="en-US" sz="2800" b="1" u="sng" dirty="0">
                <a:solidFill>
                  <a:prstClr val="white"/>
                </a:solidFill>
                <a:cs typeface="Calisto MT" charset="0"/>
              </a:rPr>
              <a:t>D</a:t>
            </a:r>
            <a:r>
              <a:rPr kumimoji="0" lang="en-US" sz="2800" b="1" i="0" u="sng" strike="noStrike" kern="1200" cap="none" spc="0" normalizeH="0" baseline="0" noProof="0" dirty="0" err="1">
                <a:ln>
                  <a:noFill/>
                </a:ln>
                <a:solidFill>
                  <a:prstClr val="white"/>
                </a:solidFill>
                <a:effectLst/>
                <a:uLnTx/>
                <a:uFillTx/>
                <a:ea typeface="+mn-ea"/>
                <a:cs typeface="Calisto MT" charset="0"/>
              </a:rPr>
              <a:t>ifficulties</a:t>
            </a:r>
            <a:r>
              <a:rPr kumimoji="0" lang="en-US" sz="2800" b="1" i="0" u="sng" strike="noStrike" kern="1200" cap="none" spc="0" normalizeH="0" baseline="0" noProof="0" dirty="0">
                <a:ln>
                  <a:noFill/>
                </a:ln>
                <a:solidFill>
                  <a:prstClr val="white"/>
                </a:solidFill>
                <a:effectLst/>
                <a:uLnTx/>
                <a:uFillTx/>
                <a:ea typeface="+mn-ea"/>
                <a:cs typeface="Calisto MT" charset="0"/>
              </a:rPr>
              <a:t> (</a:t>
            </a:r>
            <a:r>
              <a:rPr lang="en-US" sz="2800" b="1" i="1" u="sng" dirty="0">
                <a:solidFill>
                  <a:prstClr val="white"/>
                </a:solidFill>
                <a:cs typeface="Calisto MT" charset="0"/>
              </a:rPr>
              <a:t>n</a:t>
            </a:r>
            <a:r>
              <a:rPr lang="en-US" sz="2800" b="1" u="sng" dirty="0">
                <a:solidFill>
                  <a:prstClr val="white"/>
                </a:solidFill>
                <a:cs typeface="Calisto MT" charset="0"/>
              </a:rPr>
              <a:t> = 128)</a:t>
            </a:r>
            <a:endParaRPr kumimoji="0" lang="en-US" sz="2800" b="1" i="0" u="sng" strike="noStrike" kern="1200" cap="none" spc="0" normalizeH="0" baseline="0" noProof="0" dirty="0">
              <a:ln>
                <a:noFill/>
              </a:ln>
              <a:solidFill>
                <a:prstClr val="white"/>
              </a:solidFill>
              <a:effectLst/>
              <a:uLnTx/>
              <a:uFillTx/>
              <a:ea typeface="+mn-ea"/>
              <a:cs typeface="Calisto MT" charset="0"/>
            </a:endParaRPr>
          </a:p>
          <a:p>
            <a:pPr lvl="0" algn="ctr">
              <a:spcBef>
                <a:spcPct val="50000"/>
              </a:spcBef>
            </a:pPr>
            <a:r>
              <a:rPr lang="en-US" sz="2800" dirty="0">
                <a:solidFill>
                  <a:prstClr val="white"/>
                </a:solidFill>
                <a:cs typeface="Calisto MT" charset="0"/>
              </a:rPr>
              <a:t>Scored Below the </a:t>
            </a:r>
            <a:r>
              <a:rPr kumimoji="0" lang="en-US" sz="2800" b="0" i="0" u="none" strike="noStrike" kern="1200" cap="none" spc="0" normalizeH="0" baseline="0" noProof="0" dirty="0">
                <a:ln>
                  <a:noFill/>
                </a:ln>
                <a:solidFill>
                  <a:prstClr val="white"/>
                </a:solidFill>
                <a:effectLst/>
                <a:uLnTx/>
                <a:uFillTx/>
                <a:ea typeface="+mn-ea"/>
                <a:cs typeface="Calisto MT" charset="0"/>
              </a:rPr>
              <a:t>30</a:t>
            </a:r>
            <a:r>
              <a:rPr kumimoji="0" lang="en-US" sz="2800" b="0" i="0" u="none" strike="noStrike" kern="1200" cap="none" spc="0" normalizeH="0" baseline="30000" noProof="0" dirty="0">
                <a:ln>
                  <a:noFill/>
                </a:ln>
                <a:solidFill>
                  <a:prstClr val="white"/>
                </a:solidFill>
                <a:effectLst/>
                <a:uLnTx/>
                <a:uFillTx/>
                <a:ea typeface="+mn-ea"/>
                <a:cs typeface="Calisto MT" charset="0"/>
              </a:rPr>
              <a:t>th </a:t>
            </a:r>
            <a:r>
              <a:rPr lang="en-US" sz="2800" dirty="0">
                <a:solidFill>
                  <a:prstClr val="white"/>
                </a:solidFill>
                <a:cs typeface="Calisto MT" charset="0"/>
              </a:rPr>
              <a:t>on GMRT Reading Comprehension Subtest</a:t>
            </a:r>
            <a:endParaRPr kumimoji="0" lang="en-US" sz="2800" b="0" i="0" u="none" strike="noStrike" kern="1200" cap="none" spc="0" normalizeH="0" baseline="0" noProof="0" dirty="0">
              <a:ln>
                <a:noFill/>
              </a:ln>
              <a:solidFill>
                <a:prstClr val="white"/>
              </a:solidFill>
              <a:effectLst/>
              <a:uLnTx/>
              <a:uFillTx/>
              <a:ea typeface="+mn-ea"/>
              <a:cs typeface="Calisto MT" charset="0"/>
            </a:endParaRPr>
          </a:p>
        </p:txBody>
      </p:sp>
      <p:sp>
        <p:nvSpPr>
          <p:cNvPr id="23" name="Text Box 21">
            <a:extLst>
              <a:ext uri="{FF2B5EF4-FFF2-40B4-BE49-F238E27FC236}">
                <a16:creationId xmlns:a16="http://schemas.microsoft.com/office/drawing/2014/main" id="{267BFD3B-3EA6-E447-8C92-4743A66889D8}"/>
              </a:ext>
            </a:extLst>
          </p:cNvPr>
          <p:cNvSpPr txBox="1">
            <a:spLocks noChangeArrowheads="1"/>
          </p:cNvSpPr>
          <p:nvPr/>
        </p:nvSpPr>
        <p:spPr bwMode="auto">
          <a:xfrm>
            <a:off x="3659553" y="3167756"/>
            <a:ext cx="41239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sto MT" charset="0"/>
                <a:ea typeface="ＭＳ Ｐゴシック" charset="0"/>
                <a:cs typeface="Calisto MT" charset="0"/>
              </a:rPr>
              <a:t>   </a:t>
            </a:r>
            <a:r>
              <a:rPr kumimoji="0" lang="en-US" b="1" i="0" u="none" strike="noStrike" kern="1200" cap="none" spc="0" normalizeH="0" baseline="0" noProof="0" dirty="0">
                <a:ln>
                  <a:noFill/>
                </a:ln>
                <a:solidFill>
                  <a:prstClr val="black"/>
                </a:solidFill>
                <a:effectLst/>
                <a:uLnTx/>
                <a:uFillTx/>
                <a:latin typeface="+mn-lt"/>
                <a:ea typeface="ＭＳ Ｐゴシック" charset="0"/>
                <a:cs typeface="Calisto MT" charset="0"/>
              </a:rPr>
              <a:t>Random</a:t>
            </a:r>
            <a:r>
              <a:rPr kumimoji="0" lang="en-US" b="1" i="0" u="none" strike="noStrike" kern="1200" cap="none" spc="0" normalizeH="0" baseline="0" noProof="0" dirty="0">
                <a:ln>
                  <a:noFill/>
                </a:ln>
                <a:solidFill>
                  <a:prstClr val="black"/>
                </a:solidFill>
                <a:effectLst/>
                <a:uLnTx/>
                <a:uFillTx/>
                <a:latin typeface="Calisto MT" charset="0"/>
                <a:ea typeface="ＭＳ Ｐゴシック" charset="0"/>
                <a:cs typeface="Calisto MT" charset="0"/>
              </a:rPr>
              <a:t>         </a:t>
            </a:r>
            <a:r>
              <a:rPr kumimoji="0" lang="en-US" b="1" i="0" u="none" strike="noStrike" kern="1200" cap="none" spc="0" normalizeH="0" baseline="0" noProof="0" dirty="0">
                <a:ln>
                  <a:noFill/>
                </a:ln>
                <a:solidFill>
                  <a:prstClr val="black"/>
                </a:solidFill>
                <a:effectLst/>
                <a:uLnTx/>
                <a:uFillTx/>
                <a:latin typeface="+mn-lt"/>
                <a:ea typeface="ＭＳ Ｐゴシック" charset="0"/>
                <a:cs typeface="Calisto MT" charset="0"/>
              </a:rPr>
              <a:t>Assignment</a:t>
            </a:r>
            <a:endParaRPr kumimoji="0" lang="en-US" b="0" i="0" u="none" strike="noStrike" kern="1200" cap="none" spc="0" normalizeH="0" baseline="0" noProof="0" dirty="0">
              <a:ln>
                <a:noFill/>
              </a:ln>
              <a:solidFill>
                <a:prstClr val="black"/>
              </a:solidFill>
              <a:effectLst/>
              <a:uLnTx/>
              <a:uFillTx/>
              <a:latin typeface="+mn-lt"/>
              <a:ea typeface="ＭＳ Ｐゴシック" charset="0"/>
              <a:cs typeface="Calisto MT" charset="0"/>
            </a:endParaRPr>
          </a:p>
        </p:txBody>
      </p:sp>
      <p:sp>
        <p:nvSpPr>
          <p:cNvPr id="24" name="Oval 23">
            <a:extLst>
              <a:ext uri="{FF2B5EF4-FFF2-40B4-BE49-F238E27FC236}">
                <a16:creationId xmlns:a16="http://schemas.microsoft.com/office/drawing/2014/main" id="{8E4316A3-1B54-6647-AAF7-86C2B7C3B2BD}"/>
              </a:ext>
            </a:extLst>
          </p:cNvPr>
          <p:cNvSpPr/>
          <p:nvPr/>
        </p:nvSpPr>
        <p:spPr>
          <a:xfrm>
            <a:off x="1482856" y="4058530"/>
            <a:ext cx="2609791" cy="2091860"/>
          </a:xfrm>
          <a:prstGeom prst="ellipse">
            <a:avLst/>
          </a:prstGeom>
          <a:solidFill>
            <a:srgbClr val="188C1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RANX</a:t>
            </a:r>
          </a:p>
        </p:txBody>
      </p:sp>
      <p:sp>
        <p:nvSpPr>
          <p:cNvPr id="25" name="Oval 24">
            <a:extLst>
              <a:ext uri="{FF2B5EF4-FFF2-40B4-BE49-F238E27FC236}">
                <a16:creationId xmlns:a16="http://schemas.microsoft.com/office/drawing/2014/main" id="{6CA70F16-E65A-0F4B-9852-2DF6ECBFF5BA}"/>
              </a:ext>
            </a:extLst>
          </p:cNvPr>
          <p:cNvSpPr/>
          <p:nvPr/>
        </p:nvSpPr>
        <p:spPr>
          <a:xfrm>
            <a:off x="4623150" y="4064708"/>
            <a:ext cx="2323096" cy="2085682"/>
          </a:xfrm>
          <a:prstGeom prst="ellipse">
            <a:avLst/>
          </a:prstGeom>
          <a:solidFill>
            <a:srgbClr val="188C1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RMATH</a:t>
            </a:r>
          </a:p>
        </p:txBody>
      </p:sp>
      <p:sp>
        <p:nvSpPr>
          <p:cNvPr id="26" name="Oval 25">
            <a:extLst>
              <a:ext uri="{FF2B5EF4-FFF2-40B4-BE49-F238E27FC236}">
                <a16:creationId xmlns:a16="http://schemas.microsoft.com/office/drawing/2014/main" id="{2F217C3B-DFE8-D349-925F-FB188322A393}"/>
              </a:ext>
            </a:extLst>
          </p:cNvPr>
          <p:cNvSpPr/>
          <p:nvPr/>
        </p:nvSpPr>
        <p:spPr>
          <a:xfrm>
            <a:off x="7547422" y="3991560"/>
            <a:ext cx="2323096" cy="2085682"/>
          </a:xfrm>
          <a:prstGeom prst="ellipse">
            <a:avLst/>
          </a:prstGeom>
          <a:solidFill>
            <a:srgbClr val="188C1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ea typeface="+mn-ea"/>
                <a:cs typeface="+mn-cs"/>
              </a:rPr>
              <a:t>BAU</a:t>
            </a:r>
          </a:p>
        </p:txBody>
      </p:sp>
      <p:sp>
        <p:nvSpPr>
          <p:cNvPr id="27" name="Line 10">
            <a:extLst>
              <a:ext uri="{FF2B5EF4-FFF2-40B4-BE49-F238E27FC236}">
                <a16:creationId xmlns:a16="http://schemas.microsoft.com/office/drawing/2014/main" id="{EC6B1696-F57F-A64D-9B44-CDD9F1238084}"/>
              </a:ext>
            </a:extLst>
          </p:cNvPr>
          <p:cNvSpPr>
            <a:spLocks noChangeShapeType="1"/>
          </p:cNvSpPr>
          <p:nvPr/>
        </p:nvSpPr>
        <p:spPr bwMode="auto">
          <a:xfrm flipH="1">
            <a:off x="3309051" y="3021964"/>
            <a:ext cx="681918" cy="953452"/>
          </a:xfrm>
          <a:prstGeom prst="line">
            <a:avLst/>
          </a:prstGeom>
          <a:noFill/>
          <a:ln w="63500">
            <a:solidFill>
              <a:srgbClr val="2B4363"/>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Line 10">
            <a:extLst>
              <a:ext uri="{FF2B5EF4-FFF2-40B4-BE49-F238E27FC236}">
                <a16:creationId xmlns:a16="http://schemas.microsoft.com/office/drawing/2014/main" id="{BF0B27C2-F616-AC4B-A352-72C2BB0D903B}"/>
              </a:ext>
            </a:extLst>
          </p:cNvPr>
          <p:cNvSpPr>
            <a:spLocks noChangeShapeType="1"/>
          </p:cNvSpPr>
          <p:nvPr/>
        </p:nvSpPr>
        <p:spPr bwMode="auto">
          <a:xfrm>
            <a:off x="7547422" y="3021964"/>
            <a:ext cx="602035" cy="841797"/>
          </a:xfrm>
          <a:prstGeom prst="line">
            <a:avLst/>
          </a:prstGeom>
          <a:noFill/>
          <a:ln w="63500">
            <a:solidFill>
              <a:srgbClr val="2B4363"/>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Straight Arrow Connector 28">
            <a:extLst>
              <a:ext uri="{FF2B5EF4-FFF2-40B4-BE49-F238E27FC236}">
                <a16:creationId xmlns:a16="http://schemas.microsoft.com/office/drawing/2014/main" id="{416C9FB2-0423-914A-85E7-CC58AF735201}"/>
              </a:ext>
            </a:extLst>
          </p:cNvPr>
          <p:cNvCxnSpPr>
            <a:cxnSpLocks/>
          </p:cNvCxnSpPr>
          <p:nvPr/>
        </p:nvCxnSpPr>
        <p:spPr>
          <a:xfrm>
            <a:off x="5814269" y="3034249"/>
            <a:ext cx="2604" cy="944682"/>
          </a:xfrm>
          <a:prstGeom prst="straightConnector1">
            <a:avLst/>
          </a:prstGeom>
          <a:ln w="63500">
            <a:solidFill>
              <a:srgbClr val="2C446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937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3F2B-91A7-3640-8441-050B2B8BBD70}"/>
              </a:ext>
            </a:extLst>
          </p:cNvPr>
          <p:cNvSpPr>
            <a:spLocks noGrp="1"/>
          </p:cNvSpPr>
          <p:nvPr>
            <p:ph type="title"/>
          </p:nvPr>
        </p:nvSpPr>
        <p:spPr>
          <a:xfrm>
            <a:off x="914399" y="457967"/>
            <a:ext cx="10363200" cy="707570"/>
          </a:xfrm>
        </p:spPr>
        <p:txBody>
          <a:bodyPr>
            <a:normAutofit/>
          </a:bodyPr>
          <a:lstStyle/>
          <a:p>
            <a:pPr algn="ctr"/>
            <a:r>
              <a:rPr lang="en-US" dirty="0"/>
              <a:t>Participants</a:t>
            </a:r>
          </a:p>
        </p:txBody>
      </p:sp>
      <p:graphicFrame>
        <p:nvGraphicFramePr>
          <p:cNvPr id="8" name="Content Placeholder 3">
            <a:extLst>
              <a:ext uri="{FF2B5EF4-FFF2-40B4-BE49-F238E27FC236}">
                <a16:creationId xmlns:a16="http://schemas.microsoft.com/office/drawing/2014/main" id="{2AF4B7BF-5F94-F146-BBCF-FCF4FD5293B5}"/>
              </a:ext>
            </a:extLst>
          </p:cNvPr>
          <p:cNvGraphicFramePr>
            <a:graphicFrameLocks noGrp="1"/>
          </p:cNvGraphicFramePr>
          <p:nvPr>
            <p:ph idx="1"/>
            <p:extLst>
              <p:ext uri="{D42A27DB-BD31-4B8C-83A1-F6EECF244321}">
                <p14:modId xmlns:p14="http://schemas.microsoft.com/office/powerpoint/2010/main" val="1332374638"/>
              </p:ext>
            </p:extLst>
          </p:nvPr>
        </p:nvGraphicFramePr>
        <p:xfrm>
          <a:off x="1346688" y="1165537"/>
          <a:ext cx="9498623" cy="5134453"/>
        </p:xfrm>
        <a:graphic>
          <a:graphicData uri="http://schemas.openxmlformats.org/drawingml/2006/table">
            <a:tbl>
              <a:tblPr firstRow="1" bandRow="1">
                <a:tableStyleId>{B301B821-A1FF-4177-AEE7-76D212191A09}</a:tableStyleId>
              </a:tblPr>
              <a:tblGrid>
                <a:gridCol w="2498324">
                  <a:extLst>
                    <a:ext uri="{9D8B030D-6E8A-4147-A177-3AD203B41FA5}">
                      <a16:colId xmlns:a16="http://schemas.microsoft.com/office/drawing/2014/main" val="1524372294"/>
                    </a:ext>
                  </a:extLst>
                </a:gridCol>
                <a:gridCol w="2093394">
                  <a:extLst>
                    <a:ext uri="{9D8B030D-6E8A-4147-A177-3AD203B41FA5}">
                      <a16:colId xmlns:a16="http://schemas.microsoft.com/office/drawing/2014/main" val="4024640616"/>
                    </a:ext>
                  </a:extLst>
                </a:gridCol>
                <a:gridCol w="2464198">
                  <a:extLst>
                    <a:ext uri="{9D8B030D-6E8A-4147-A177-3AD203B41FA5}">
                      <a16:colId xmlns:a16="http://schemas.microsoft.com/office/drawing/2014/main" val="825929073"/>
                    </a:ext>
                  </a:extLst>
                </a:gridCol>
                <a:gridCol w="2442707">
                  <a:extLst>
                    <a:ext uri="{9D8B030D-6E8A-4147-A177-3AD203B41FA5}">
                      <a16:colId xmlns:a16="http://schemas.microsoft.com/office/drawing/2014/main" val="3462505204"/>
                    </a:ext>
                  </a:extLst>
                </a:gridCol>
              </a:tblGrid>
              <a:tr h="359593">
                <a:tc>
                  <a:txBody>
                    <a:bodyPr/>
                    <a:lstStyle/>
                    <a:p>
                      <a:endParaRPr lang="en-US" sz="1800" b="0" dirty="0"/>
                    </a:p>
                  </a:txBody>
                  <a:tcPr/>
                </a:tc>
                <a:tc>
                  <a:txBody>
                    <a:bodyPr/>
                    <a:lstStyle/>
                    <a:p>
                      <a:pPr algn="ctr"/>
                      <a:r>
                        <a:rPr lang="en-US" sz="1800" b="1" dirty="0"/>
                        <a:t>RANX (</a:t>
                      </a:r>
                      <a:r>
                        <a:rPr lang="en-US" sz="1800" b="1" i="1" dirty="0"/>
                        <a:t>n</a:t>
                      </a:r>
                      <a:r>
                        <a:rPr lang="en-US" sz="1800" b="1" dirty="0"/>
                        <a:t> = 44)</a:t>
                      </a:r>
                      <a:endParaRPr lang="en-US" sz="1800" b="1" i="0" dirty="0"/>
                    </a:p>
                  </a:txBody>
                  <a:tcPr/>
                </a:tc>
                <a:tc>
                  <a:txBody>
                    <a:bodyPr/>
                    <a:lstStyle/>
                    <a:p>
                      <a:pPr algn="ctr"/>
                      <a:r>
                        <a:rPr lang="en-US" sz="1800" b="1" dirty="0"/>
                        <a:t>RMATH (</a:t>
                      </a:r>
                      <a:r>
                        <a:rPr lang="en-US" sz="1800" b="1" i="1" dirty="0"/>
                        <a:t>n</a:t>
                      </a:r>
                      <a:r>
                        <a:rPr lang="en-US" sz="1800" b="1" dirty="0"/>
                        <a:t> = 43)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BAU (</a:t>
                      </a:r>
                      <a:r>
                        <a:rPr lang="en-US" sz="1800" b="1" i="1" dirty="0"/>
                        <a:t>n</a:t>
                      </a:r>
                      <a:r>
                        <a:rPr lang="en-US" sz="1800" b="1" dirty="0"/>
                        <a:t> = 41)</a:t>
                      </a:r>
                    </a:p>
                  </a:txBody>
                  <a:tcPr/>
                </a:tc>
                <a:extLst>
                  <a:ext uri="{0D108BD9-81ED-4DB2-BD59-A6C34878D82A}">
                    <a16:rowId xmlns:a16="http://schemas.microsoft.com/office/drawing/2014/main" val="1312719483"/>
                  </a:ext>
                </a:extLst>
              </a:tr>
              <a:tr h="359593">
                <a:tc>
                  <a:txBody>
                    <a:bodyPr/>
                    <a:lstStyle/>
                    <a:p>
                      <a:r>
                        <a:rPr lang="en-US" sz="1800" b="1" dirty="0"/>
                        <a:t>Gender</a:t>
                      </a:r>
                    </a:p>
                  </a:txBody>
                  <a:tcPr/>
                </a:tc>
                <a:tc>
                  <a:txBody>
                    <a:bodyPr/>
                    <a:lstStyle/>
                    <a:p>
                      <a:pPr algn="ctr"/>
                      <a:endParaRPr lang="en-US" sz="1800" b="0" dirty="0"/>
                    </a:p>
                  </a:txBody>
                  <a:tcPr/>
                </a:tc>
                <a:tc>
                  <a:txBody>
                    <a:bodyPr/>
                    <a:lstStyle/>
                    <a:p>
                      <a:pPr algn="ctr"/>
                      <a:endParaRPr lang="en-US" sz="1800" b="0" dirty="0"/>
                    </a:p>
                  </a:txBody>
                  <a:tcPr/>
                </a:tc>
                <a:tc>
                  <a:txBody>
                    <a:bodyPr/>
                    <a:lstStyle/>
                    <a:p>
                      <a:pPr algn="ctr"/>
                      <a:endParaRPr lang="en-US" sz="1800" b="0" dirty="0"/>
                    </a:p>
                  </a:txBody>
                  <a:tcPr/>
                </a:tc>
                <a:extLst>
                  <a:ext uri="{0D108BD9-81ED-4DB2-BD59-A6C34878D82A}">
                    <a16:rowId xmlns:a16="http://schemas.microsoft.com/office/drawing/2014/main" val="163582087"/>
                  </a:ext>
                </a:extLst>
              </a:tr>
              <a:tr h="359593">
                <a:tc>
                  <a:txBody>
                    <a:bodyPr/>
                    <a:lstStyle/>
                    <a:p>
                      <a:pPr marL="236538" indent="0">
                        <a:tabLst/>
                      </a:pPr>
                      <a:r>
                        <a:rPr lang="en-US" sz="1800" b="0" dirty="0"/>
                        <a:t>Female</a:t>
                      </a:r>
                    </a:p>
                  </a:txBody>
                  <a:tcPr/>
                </a:tc>
                <a:tc>
                  <a:txBody>
                    <a:bodyPr/>
                    <a:lstStyle/>
                    <a:p>
                      <a:pPr algn="ctr"/>
                      <a:r>
                        <a:rPr lang="en-US" sz="1800" b="0" u="none"/>
                        <a:t>55%</a:t>
                      </a:r>
                      <a:endParaRPr lang="en-US" sz="1800" b="0" i="0" u="none" dirty="0"/>
                    </a:p>
                  </a:txBody>
                  <a:tcPr/>
                </a:tc>
                <a:tc>
                  <a:txBody>
                    <a:bodyPr/>
                    <a:lstStyle/>
                    <a:p>
                      <a:pPr algn="ctr"/>
                      <a:r>
                        <a:rPr lang="en-US" sz="1800" b="0" dirty="0"/>
                        <a:t>47%</a:t>
                      </a:r>
                    </a:p>
                  </a:txBody>
                  <a:tcPr/>
                </a:tc>
                <a:tc>
                  <a:txBody>
                    <a:bodyPr/>
                    <a:lstStyle/>
                    <a:p>
                      <a:pPr algn="ctr"/>
                      <a:r>
                        <a:rPr lang="en-US" sz="1800" b="0" dirty="0"/>
                        <a:t>42%</a:t>
                      </a:r>
                    </a:p>
                  </a:txBody>
                  <a:tcPr/>
                </a:tc>
                <a:extLst>
                  <a:ext uri="{0D108BD9-81ED-4DB2-BD59-A6C34878D82A}">
                    <a16:rowId xmlns:a16="http://schemas.microsoft.com/office/drawing/2014/main" val="3494642753"/>
                  </a:ext>
                </a:extLst>
              </a:tr>
              <a:tr h="359593">
                <a:tc>
                  <a:txBody>
                    <a:bodyPr/>
                    <a:lstStyle/>
                    <a:p>
                      <a:pPr marL="12700" indent="0">
                        <a:tabLst/>
                      </a:pPr>
                      <a:r>
                        <a:rPr lang="en-US" sz="1800" b="1" dirty="0"/>
                        <a:t>Race</a:t>
                      </a:r>
                    </a:p>
                  </a:txBody>
                  <a:tcPr/>
                </a:tc>
                <a:tc>
                  <a:txBody>
                    <a:bodyPr/>
                    <a:lstStyle/>
                    <a:p>
                      <a:pPr algn="ctr"/>
                      <a:endParaRPr lang="en-US" sz="1800" b="0" dirty="0"/>
                    </a:p>
                  </a:txBody>
                  <a:tcPr/>
                </a:tc>
                <a:tc>
                  <a:txBody>
                    <a:bodyPr/>
                    <a:lstStyle/>
                    <a:p>
                      <a:pPr algn="ctr"/>
                      <a:endParaRPr lang="en-US" sz="1800" b="0" dirty="0"/>
                    </a:p>
                  </a:txBody>
                  <a:tcPr/>
                </a:tc>
                <a:tc>
                  <a:txBody>
                    <a:bodyPr/>
                    <a:lstStyle/>
                    <a:p>
                      <a:pPr algn="ctr"/>
                      <a:endParaRPr lang="en-US" sz="1800" b="0" dirty="0"/>
                    </a:p>
                  </a:txBody>
                  <a:tcPr/>
                </a:tc>
                <a:extLst>
                  <a:ext uri="{0D108BD9-81ED-4DB2-BD59-A6C34878D82A}">
                    <a16:rowId xmlns:a16="http://schemas.microsoft.com/office/drawing/2014/main" val="239855099"/>
                  </a:ext>
                </a:extLst>
              </a:tr>
              <a:tr h="359593">
                <a:tc>
                  <a:txBody>
                    <a:bodyPr/>
                    <a:lstStyle/>
                    <a:p>
                      <a:pPr marL="180975" indent="55563">
                        <a:tabLst/>
                      </a:pPr>
                      <a:r>
                        <a:rPr lang="en-US" sz="1800" b="0" dirty="0"/>
                        <a:t>White</a:t>
                      </a:r>
                    </a:p>
                  </a:txBody>
                  <a:tcPr>
                    <a:solidFill>
                      <a:schemeClr val="bg1"/>
                    </a:solidFill>
                  </a:tcPr>
                </a:tc>
                <a:tc>
                  <a:txBody>
                    <a:bodyPr/>
                    <a:lstStyle/>
                    <a:p>
                      <a:pPr algn="ctr"/>
                      <a:r>
                        <a:rPr lang="en-US" sz="1800" b="0" dirty="0"/>
                        <a:t>30%</a:t>
                      </a:r>
                    </a:p>
                  </a:txBody>
                  <a:tcPr>
                    <a:solidFill>
                      <a:schemeClr val="bg1"/>
                    </a:solidFill>
                  </a:tcPr>
                </a:tc>
                <a:tc>
                  <a:txBody>
                    <a:bodyPr/>
                    <a:lstStyle/>
                    <a:p>
                      <a:pPr algn="ctr"/>
                      <a:r>
                        <a:rPr lang="en-US" sz="1800" b="0" dirty="0"/>
                        <a:t>28%</a:t>
                      </a:r>
                    </a:p>
                  </a:txBody>
                  <a:tcPr>
                    <a:solidFill>
                      <a:schemeClr val="bg1"/>
                    </a:solidFill>
                  </a:tcPr>
                </a:tc>
                <a:tc>
                  <a:txBody>
                    <a:bodyPr/>
                    <a:lstStyle/>
                    <a:p>
                      <a:pPr algn="ctr"/>
                      <a:r>
                        <a:rPr lang="en-US" sz="1800" b="0" dirty="0"/>
                        <a:t>17%</a:t>
                      </a:r>
                    </a:p>
                  </a:txBody>
                  <a:tcPr>
                    <a:solidFill>
                      <a:schemeClr val="bg1"/>
                    </a:solidFill>
                  </a:tcPr>
                </a:tc>
                <a:extLst>
                  <a:ext uri="{0D108BD9-81ED-4DB2-BD59-A6C34878D82A}">
                    <a16:rowId xmlns:a16="http://schemas.microsoft.com/office/drawing/2014/main" val="3847219270"/>
                  </a:ext>
                </a:extLst>
              </a:tr>
              <a:tr h="359593">
                <a:tc>
                  <a:txBody>
                    <a:bodyPr/>
                    <a:lstStyle/>
                    <a:p>
                      <a:pPr marL="180975" indent="55563">
                        <a:tabLst/>
                      </a:pPr>
                      <a:r>
                        <a:rPr lang="en-US" sz="1800" b="0" dirty="0"/>
                        <a:t>Hispanic</a:t>
                      </a:r>
                    </a:p>
                  </a:txBody>
                  <a:tcPr>
                    <a:solidFill>
                      <a:schemeClr val="bg1"/>
                    </a:solidFill>
                  </a:tcPr>
                </a:tc>
                <a:tc>
                  <a:txBody>
                    <a:bodyPr/>
                    <a:lstStyle/>
                    <a:p>
                      <a:pPr algn="ctr"/>
                      <a:r>
                        <a:rPr lang="en-US" sz="1800" b="0" dirty="0"/>
                        <a:t>50%</a:t>
                      </a:r>
                    </a:p>
                  </a:txBody>
                  <a:tcPr>
                    <a:solidFill>
                      <a:schemeClr val="bg1"/>
                    </a:solidFill>
                  </a:tcPr>
                </a:tc>
                <a:tc>
                  <a:txBody>
                    <a:bodyPr/>
                    <a:lstStyle/>
                    <a:p>
                      <a:pPr algn="ctr"/>
                      <a:r>
                        <a:rPr lang="en-US" sz="1800" b="0" dirty="0"/>
                        <a:t>47%</a:t>
                      </a:r>
                    </a:p>
                  </a:txBody>
                  <a:tcPr>
                    <a:solidFill>
                      <a:schemeClr val="bg1"/>
                    </a:solidFill>
                  </a:tcPr>
                </a:tc>
                <a:tc>
                  <a:txBody>
                    <a:bodyPr/>
                    <a:lstStyle/>
                    <a:p>
                      <a:pPr algn="ctr"/>
                      <a:r>
                        <a:rPr lang="en-US" sz="1800" b="0" dirty="0"/>
                        <a:t>51%</a:t>
                      </a:r>
                    </a:p>
                  </a:txBody>
                  <a:tcPr>
                    <a:solidFill>
                      <a:schemeClr val="bg1"/>
                    </a:solidFill>
                  </a:tcPr>
                </a:tc>
                <a:extLst>
                  <a:ext uri="{0D108BD9-81ED-4DB2-BD59-A6C34878D82A}">
                    <a16:rowId xmlns:a16="http://schemas.microsoft.com/office/drawing/2014/main" val="4020555353"/>
                  </a:ext>
                </a:extLst>
              </a:tr>
              <a:tr h="359593">
                <a:tc>
                  <a:txBody>
                    <a:bodyPr/>
                    <a:lstStyle/>
                    <a:p>
                      <a:pPr marL="180975" indent="55563">
                        <a:tabLst/>
                      </a:pPr>
                      <a:r>
                        <a:rPr lang="en-US" sz="1800" b="0" dirty="0"/>
                        <a:t>Other or multiple</a:t>
                      </a:r>
                    </a:p>
                  </a:txBody>
                  <a:tcPr>
                    <a:solidFill>
                      <a:schemeClr val="bg1"/>
                    </a:solidFill>
                  </a:tcPr>
                </a:tc>
                <a:tc>
                  <a:txBody>
                    <a:bodyPr/>
                    <a:lstStyle/>
                    <a:p>
                      <a:pPr algn="ctr"/>
                      <a:r>
                        <a:rPr lang="en-US" sz="1800" b="0" dirty="0"/>
                        <a:t>20%</a:t>
                      </a:r>
                    </a:p>
                  </a:txBody>
                  <a:tcPr>
                    <a:solidFill>
                      <a:schemeClr val="bg1"/>
                    </a:solidFill>
                  </a:tcPr>
                </a:tc>
                <a:tc>
                  <a:txBody>
                    <a:bodyPr/>
                    <a:lstStyle/>
                    <a:p>
                      <a:pPr algn="ctr"/>
                      <a:r>
                        <a:rPr lang="en-US" sz="1800" b="0" dirty="0"/>
                        <a:t>25%</a:t>
                      </a:r>
                    </a:p>
                  </a:txBody>
                  <a:tcPr>
                    <a:solidFill>
                      <a:schemeClr val="bg1"/>
                    </a:solidFill>
                  </a:tcPr>
                </a:tc>
                <a:tc>
                  <a:txBody>
                    <a:bodyPr/>
                    <a:lstStyle/>
                    <a:p>
                      <a:pPr algn="ctr"/>
                      <a:r>
                        <a:rPr lang="en-US" sz="1800" b="0" dirty="0"/>
                        <a:t>32%</a:t>
                      </a:r>
                    </a:p>
                  </a:txBody>
                  <a:tcPr>
                    <a:solidFill>
                      <a:schemeClr val="bg1"/>
                    </a:solidFill>
                  </a:tcPr>
                </a:tc>
                <a:extLst>
                  <a:ext uri="{0D108BD9-81ED-4DB2-BD59-A6C34878D82A}">
                    <a16:rowId xmlns:a16="http://schemas.microsoft.com/office/drawing/2014/main" val="4116060577"/>
                  </a:ext>
                </a:extLst>
              </a:tr>
              <a:tr h="359593">
                <a:tc gridSpan="4">
                  <a:txBody>
                    <a:bodyPr/>
                    <a:lstStyle/>
                    <a:p>
                      <a:pPr marL="12700" indent="0">
                        <a:tabLst/>
                      </a:pPr>
                      <a:r>
                        <a:rPr lang="en-US" sz="1800" b="1" dirty="0"/>
                        <a:t>Home Language</a:t>
                      </a:r>
                    </a:p>
                  </a:txBody>
                  <a:tcPr/>
                </a:tc>
                <a:tc hMerge="1">
                  <a:txBody>
                    <a:bodyPr/>
                    <a:lstStyle/>
                    <a:p>
                      <a:endParaRPr lang="en-US"/>
                    </a:p>
                  </a:txBody>
                  <a:tcPr/>
                </a:tc>
                <a:tc hMerge="1">
                  <a:txBody>
                    <a:bodyPr/>
                    <a:lstStyle/>
                    <a:p>
                      <a:pPr algn="ctr"/>
                      <a:endParaRPr lang="en-US" sz="2200" b="0" dirty="0"/>
                    </a:p>
                  </a:txBody>
                  <a:tcPr/>
                </a:tc>
                <a:tc hMerge="1">
                  <a:txBody>
                    <a:bodyPr/>
                    <a:lstStyle/>
                    <a:p>
                      <a:pPr algn="ctr"/>
                      <a:endParaRPr lang="en-US" sz="2200" b="0" dirty="0"/>
                    </a:p>
                  </a:txBody>
                  <a:tcPr/>
                </a:tc>
                <a:extLst>
                  <a:ext uri="{0D108BD9-81ED-4DB2-BD59-A6C34878D82A}">
                    <a16:rowId xmlns:a16="http://schemas.microsoft.com/office/drawing/2014/main" val="1410899783"/>
                  </a:ext>
                </a:extLst>
              </a:tr>
              <a:tr h="359593">
                <a:tc>
                  <a:txBody>
                    <a:bodyPr/>
                    <a:lstStyle/>
                    <a:p>
                      <a:pPr marL="180975" indent="55563">
                        <a:tabLst/>
                      </a:pPr>
                      <a:r>
                        <a:rPr lang="en-US" sz="1800" b="0" dirty="0"/>
                        <a:t>English</a:t>
                      </a:r>
                    </a:p>
                  </a:txBody>
                  <a:tcPr>
                    <a:solidFill>
                      <a:schemeClr val="bg1"/>
                    </a:solidFill>
                  </a:tcPr>
                </a:tc>
                <a:tc>
                  <a:txBody>
                    <a:bodyPr/>
                    <a:lstStyle/>
                    <a:p>
                      <a:pPr algn="ctr"/>
                      <a:r>
                        <a:rPr lang="en-US" sz="1800" b="0"/>
                        <a:t>84%</a:t>
                      </a:r>
                      <a:endParaRPr lang="en-US" sz="1800" b="0" dirty="0"/>
                    </a:p>
                  </a:txBody>
                  <a:tcPr>
                    <a:solidFill>
                      <a:schemeClr val="bg1"/>
                    </a:solidFill>
                  </a:tcPr>
                </a:tc>
                <a:tc>
                  <a:txBody>
                    <a:bodyPr/>
                    <a:lstStyle/>
                    <a:p>
                      <a:pPr algn="ctr"/>
                      <a:r>
                        <a:rPr lang="en-US" sz="1800" b="0" dirty="0"/>
                        <a:t>79%</a:t>
                      </a:r>
                    </a:p>
                  </a:txBody>
                  <a:tcPr>
                    <a:solidFill>
                      <a:schemeClr val="bg1"/>
                    </a:solidFill>
                  </a:tcPr>
                </a:tc>
                <a:tc>
                  <a:txBody>
                    <a:bodyPr/>
                    <a:lstStyle/>
                    <a:p>
                      <a:pPr algn="ctr"/>
                      <a:r>
                        <a:rPr lang="en-US" sz="1800" b="0" dirty="0"/>
                        <a:t>76%</a:t>
                      </a:r>
                    </a:p>
                  </a:txBody>
                  <a:tcPr>
                    <a:solidFill>
                      <a:schemeClr val="bg1"/>
                    </a:solidFill>
                  </a:tcPr>
                </a:tc>
                <a:extLst>
                  <a:ext uri="{0D108BD9-81ED-4DB2-BD59-A6C34878D82A}">
                    <a16:rowId xmlns:a16="http://schemas.microsoft.com/office/drawing/2014/main" val="3684268839"/>
                  </a:ext>
                </a:extLst>
              </a:tr>
              <a:tr h="359593">
                <a:tc>
                  <a:txBody>
                    <a:bodyPr/>
                    <a:lstStyle/>
                    <a:p>
                      <a:pPr marL="180975" indent="55563">
                        <a:tabLst/>
                      </a:pPr>
                      <a:r>
                        <a:rPr lang="en-US" sz="1800" b="0" dirty="0"/>
                        <a:t>Spanish</a:t>
                      </a:r>
                    </a:p>
                  </a:txBody>
                  <a:tcPr>
                    <a:solidFill>
                      <a:schemeClr val="bg1"/>
                    </a:solidFill>
                  </a:tcPr>
                </a:tc>
                <a:tc>
                  <a:txBody>
                    <a:bodyPr/>
                    <a:lstStyle/>
                    <a:p>
                      <a:pPr algn="ctr"/>
                      <a:r>
                        <a:rPr lang="en-US" sz="1800" b="0" dirty="0"/>
                        <a:t>11%</a:t>
                      </a:r>
                    </a:p>
                  </a:txBody>
                  <a:tcPr>
                    <a:solidFill>
                      <a:schemeClr val="bg1"/>
                    </a:solidFill>
                  </a:tcPr>
                </a:tc>
                <a:tc>
                  <a:txBody>
                    <a:bodyPr/>
                    <a:lstStyle/>
                    <a:p>
                      <a:pPr algn="ctr"/>
                      <a:r>
                        <a:rPr lang="en-US" sz="1800" b="0" dirty="0"/>
                        <a:t>19%</a:t>
                      </a:r>
                    </a:p>
                  </a:txBody>
                  <a:tcPr>
                    <a:solidFill>
                      <a:schemeClr val="bg1"/>
                    </a:solidFill>
                  </a:tcPr>
                </a:tc>
                <a:tc>
                  <a:txBody>
                    <a:bodyPr/>
                    <a:lstStyle/>
                    <a:p>
                      <a:pPr algn="ctr"/>
                      <a:r>
                        <a:rPr lang="en-US" sz="1800" b="0" dirty="0"/>
                        <a:t>12%</a:t>
                      </a:r>
                    </a:p>
                  </a:txBody>
                  <a:tcPr>
                    <a:solidFill>
                      <a:schemeClr val="bg1"/>
                    </a:solidFill>
                  </a:tcPr>
                </a:tc>
                <a:extLst>
                  <a:ext uri="{0D108BD9-81ED-4DB2-BD59-A6C34878D82A}">
                    <a16:rowId xmlns:a16="http://schemas.microsoft.com/office/drawing/2014/main" val="4128331314"/>
                  </a:ext>
                </a:extLst>
              </a:tr>
              <a:tr h="359593">
                <a:tc>
                  <a:txBody>
                    <a:bodyPr/>
                    <a:lstStyle/>
                    <a:p>
                      <a:pPr marL="12700" indent="0">
                        <a:tabLst/>
                      </a:pPr>
                      <a:r>
                        <a:rPr lang="en-US" sz="1800" b="0" dirty="0"/>
                        <a:t>   NR</a:t>
                      </a:r>
                    </a:p>
                  </a:txBody>
                  <a:tcPr>
                    <a:solidFill>
                      <a:schemeClr val="bg1"/>
                    </a:solidFill>
                  </a:tcPr>
                </a:tc>
                <a:tc>
                  <a:txBody>
                    <a:bodyPr/>
                    <a:lstStyle/>
                    <a:p>
                      <a:pPr algn="ctr"/>
                      <a:r>
                        <a:rPr lang="en-US" sz="1800" b="0" dirty="0"/>
                        <a:t>5%</a:t>
                      </a:r>
                    </a:p>
                  </a:txBody>
                  <a:tcPr>
                    <a:solidFill>
                      <a:schemeClr val="bg1"/>
                    </a:solidFill>
                  </a:tcPr>
                </a:tc>
                <a:tc>
                  <a:txBody>
                    <a:bodyPr/>
                    <a:lstStyle/>
                    <a:p>
                      <a:pPr algn="ctr"/>
                      <a:r>
                        <a:rPr lang="en-US" sz="1800" b="0" dirty="0"/>
                        <a:t>2%</a:t>
                      </a:r>
                    </a:p>
                  </a:txBody>
                  <a:tcPr>
                    <a:solidFill>
                      <a:schemeClr val="bg1"/>
                    </a:solidFill>
                  </a:tcPr>
                </a:tc>
                <a:tc>
                  <a:txBody>
                    <a:bodyPr/>
                    <a:lstStyle/>
                    <a:p>
                      <a:pPr algn="ctr"/>
                      <a:r>
                        <a:rPr lang="en-US" sz="1800" b="0" dirty="0"/>
                        <a:t>2%</a:t>
                      </a:r>
                    </a:p>
                  </a:txBody>
                  <a:tcPr>
                    <a:solidFill>
                      <a:schemeClr val="bg1"/>
                    </a:solidFill>
                  </a:tcPr>
                </a:tc>
                <a:extLst>
                  <a:ext uri="{0D108BD9-81ED-4DB2-BD59-A6C34878D82A}">
                    <a16:rowId xmlns:a16="http://schemas.microsoft.com/office/drawing/2014/main" val="3821771707"/>
                  </a:ext>
                </a:extLst>
              </a:tr>
              <a:tr h="379573">
                <a:tc>
                  <a:txBody>
                    <a:bodyPr/>
                    <a:lstStyle/>
                    <a:p>
                      <a:pPr marL="12700" indent="0">
                        <a:tabLst/>
                      </a:pPr>
                      <a:r>
                        <a:rPr lang="en-US" sz="1800" b="1" dirty="0"/>
                        <a:t>Year 1 Grade Level</a:t>
                      </a:r>
                    </a:p>
                  </a:txBody>
                  <a:tcPr/>
                </a:tc>
                <a:tc>
                  <a:txBody>
                    <a:bodyPr/>
                    <a:lstStyle/>
                    <a:p>
                      <a:pPr algn="ctr"/>
                      <a:endParaRPr lang="en-US" sz="1800" b="0" dirty="0"/>
                    </a:p>
                  </a:txBody>
                  <a:tcPr/>
                </a:tc>
                <a:tc>
                  <a:txBody>
                    <a:bodyPr/>
                    <a:lstStyle/>
                    <a:p>
                      <a:pPr algn="ctr"/>
                      <a:endParaRPr lang="en-US" sz="1800" b="0" dirty="0"/>
                    </a:p>
                  </a:txBody>
                  <a:tcPr/>
                </a:tc>
                <a:tc>
                  <a:txBody>
                    <a:bodyPr/>
                    <a:lstStyle/>
                    <a:p>
                      <a:pPr algn="ctr"/>
                      <a:endParaRPr lang="en-US" sz="1800" b="0" dirty="0"/>
                    </a:p>
                  </a:txBody>
                  <a:tcPr/>
                </a:tc>
                <a:extLst>
                  <a:ext uri="{0D108BD9-81ED-4DB2-BD59-A6C34878D82A}">
                    <a16:rowId xmlns:a16="http://schemas.microsoft.com/office/drawing/2014/main" val="4026187288"/>
                  </a:ext>
                </a:extLst>
              </a:tr>
              <a:tr h="359593">
                <a:tc>
                  <a:txBody>
                    <a:bodyPr/>
                    <a:lstStyle/>
                    <a:p>
                      <a:pPr marL="180975" indent="55563">
                        <a:tabLst/>
                      </a:pPr>
                      <a:r>
                        <a:rPr lang="en-US" sz="1800" b="0" dirty="0"/>
                        <a:t>Three</a:t>
                      </a:r>
                    </a:p>
                  </a:txBody>
                  <a:tcPr>
                    <a:solidFill>
                      <a:schemeClr val="bg1"/>
                    </a:solidFill>
                  </a:tcPr>
                </a:tc>
                <a:tc>
                  <a:txBody>
                    <a:bodyPr/>
                    <a:lstStyle/>
                    <a:p>
                      <a:pPr algn="ctr"/>
                      <a:r>
                        <a:rPr lang="en-US" sz="1800" b="0" dirty="0"/>
                        <a:t>55%</a:t>
                      </a:r>
                    </a:p>
                  </a:txBody>
                  <a:tcPr>
                    <a:solidFill>
                      <a:schemeClr val="bg1"/>
                    </a:solidFill>
                  </a:tcPr>
                </a:tc>
                <a:tc>
                  <a:txBody>
                    <a:bodyPr/>
                    <a:lstStyle/>
                    <a:p>
                      <a:pPr algn="ctr"/>
                      <a:r>
                        <a:rPr lang="en-US" sz="1800" b="0" dirty="0"/>
                        <a:t>58%</a:t>
                      </a:r>
                    </a:p>
                  </a:txBody>
                  <a:tcPr>
                    <a:solidFill>
                      <a:schemeClr val="bg1"/>
                    </a:solidFill>
                  </a:tcPr>
                </a:tc>
                <a:tc>
                  <a:txBody>
                    <a:bodyPr/>
                    <a:lstStyle/>
                    <a:p>
                      <a:pPr algn="ctr"/>
                      <a:r>
                        <a:rPr lang="en-US" sz="1800" b="0" dirty="0"/>
                        <a:t>56%</a:t>
                      </a:r>
                    </a:p>
                  </a:txBody>
                  <a:tcPr>
                    <a:solidFill>
                      <a:schemeClr val="bg1"/>
                    </a:solidFill>
                  </a:tcPr>
                </a:tc>
                <a:extLst>
                  <a:ext uri="{0D108BD9-81ED-4DB2-BD59-A6C34878D82A}">
                    <a16:rowId xmlns:a16="http://schemas.microsoft.com/office/drawing/2014/main" val="4213540392"/>
                  </a:ext>
                </a:extLst>
              </a:tr>
              <a:tr h="359593">
                <a:tc>
                  <a:txBody>
                    <a:bodyPr/>
                    <a:lstStyle/>
                    <a:p>
                      <a:pPr marL="180975" indent="55563">
                        <a:tabLst/>
                      </a:pPr>
                      <a:r>
                        <a:rPr lang="en-US" sz="1800" b="0" dirty="0"/>
                        <a:t>Four </a:t>
                      </a:r>
                    </a:p>
                  </a:txBody>
                  <a:tcPr>
                    <a:solidFill>
                      <a:schemeClr val="bg1"/>
                    </a:solidFill>
                  </a:tcPr>
                </a:tc>
                <a:tc>
                  <a:txBody>
                    <a:bodyPr/>
                    <a:lstStyle/>
                    <a:p>
                      <a:pPr algn="ctr"/>
                      <a:r>
                        <a:rPr lang="en-US" sz="1800" b="0" dirty="0"/>
                        <a:t>45</a:t>
                      </a:r>
                      <a:r>
                        <a:rPr lang="en-US" sz="1800" b="1" dirty="0"/>
                        <a:t>%</a:t>
                      </a:r>
                      <a:endParaRPr lang="en-US" sz="1800" b="0" dirty="0"/>
                    </a:p>
                  </a:txBody>
                  <a:tcPr>
                    <a:solidFill>
                      <a:schemeClr val="bg1"/>
                    </a:solidFill>
                  </a:tcPr>
                </a:tc>
                <a:tc>
                  <a:txBody>
                    <a:bodyPr/>
                    <a:lstStyle/>
                    <a:p>
                      <a:pPr algn="ctr"/>
                      <a:r>
                        <a:rPr lang="en-US" sz="1800" b="0" dirty="0"/>
                        <a:t>42%</a:t>
                      </a:r>
                    </a:p>
                  </a:txBody>
                  <a:tcPr>
                    <a:solidFill>
                      <a:schemeClr val="bg1"/>
                    </a:solidFill>
                  </a:tcPr>
                </a:tc>
                <a:tc>
                  <a:txBody>
                    <a:bodyPr/>
                    <a:lstStyle/>
                    <a:p>
                      <a:pPr algn="ctr"/>
                      <a:r>
                        <a:rPr lang="en-US" sz="1800" b="0" dirty="0"/>
                        <a:t>44%</a:t>
                      </a:r>
                    </a:p>
                  </a:txBody>
                  <a:tcPr>
                    <a:solidFill>
                      <a:schemeClr val="bg1"/>
                    </a:solidFill>
                  </a:tcPr>
                </a:tc>
                <a:extLst>
                  <a:ext uri="{0D108BD9-81ED-4DB2-BD59-A6C34878D82A}">
                    <a16:rowId xmlns:a16="http://schemas.microsoft.com/office/drawing/2014/main" val="481327090"/>
                  </a:ext>
                </a:extLst>
              </a:tr>
            </a:tbl>
          </a:graphicData>
        </a:graphic>
      </p:graphicFrame>
    </p:spTree>
    <p:extLst>
      <p:ext uri="{BB962C8B-B14F-4D97-AF65-F5344CB8AC3E}">
        <p14:creationId xmlns:p14="http://schemas.microsoft.com/office/powerpoint/2010/main" val="4278664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1D49B873-2E83-D64F-87AD-5F996DD3F98B}"/>
              </a:ext>
            </a:extLst>
          </p:cNvPr>
          <p:cNvSpPr>
            <a:spLocks noGrp="1"/>
          </p:cNvSpPr>
          <p:nvPr>
            <p:ph type="title"/>
          </p:nvPr>
        </p:nvSpPr>
        <p:spPr>
          <a:xfrm>
            <a:off x="619179" y="234747"/>
            <a:ext cx="10363200" cy="1143000"/>
          </a:xfrm>
        </p:spPr>
        <p:txBody>
          <a:bodyPr/>
          <a:lstStyle/>
          <a:p>
            <a:pPr algn="ctr"/>
            <a:r>
              <a:rPr lang="en-US" dirty="0"/>
              <a:t>Instruction and Assessment Timeline</a:t>
            </a:r>
          </a:p>
        </p:txBody>
      </p:sp>
      <p:sp>
        <p:nvSpPr>
          <p:cNvPr id="4" name="Slide Number Placeholder 3">
            <a:extLst>
              <a:ext uri="{FF2B5EF4-FFF2-40B4-BE49-F238E27FC236}">
                <a16:creationId xmlns:a16="http://schemas.microsoft.com/office/drawing/2014/main" id="{6F2122D7-C99C-8342-B1F8-8A448463EA10}"/>
              </a:ext>
            </a:extLst>
          </p:cNvPr>
          <p:cNvSpPr>
            <a:spLocks noGrp="1"/>
          </p:cNvSpPr>
          <p:nvPr>
            <p:ph type="sldNum" sz="quarter" idx="12"/>
          </p:nvPr>
        </p:nvSpPr>
        <p:spPr>
          <a:xfrm>
            <a:off x="8484455" y="7077237"/>
            <a:ext cx="2743200" cy="276999"/>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27B12D-0E00-E54E-A352-3B245D2B91E3}"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prstClr val="white"/>
              </a:solidFill>
              <a:effectLst/>
              <a:uLnTx/>
              <a:uFillTx/>
              <a:latin typeface="Gill Sans SemiBold" panose="020B0502020104020203" pitchFamily="34" charset="-79"/>
              <a:ea typeface="+mn-ea"/>
              <a:cs typeface="Gill Sans SemiBold" panose="020B0502020104020203" pitchFamily="34" charset="-79"/>
            </a:endParaRPr>
          </a:p>
        </p:txBody>
      </p:sp>
      <p:sp>
        <p:nvSpPr>
          <p:cNvPr id="7" name="Slide Number Placeholder 6">
            <a:extLst>
              <a:ext uri="{FF2B5EF4-FFF2-40B4-BE49-F238E27FC236}">
                <a16:creationId xmlns:a16="http://schemas.microsoft.com/office/drawing/2014/main" id="{FC7737D6-62B6-BC43-94B8-7067FA7967B6}"/>
              </a:ext>
            </a:extLst>
          </p:cNvPr>
          <p:cNvSpPr txBox="1">
            <a:spLocks/>
          </p:cNvSpPr>
          <p:nvPr/>
        </p:nvSpPr>
        <p:spPr>
          <a:xfrm>
            <a:off x="8484455" y="7077237"/>
            <a:ext cx="2743200" cy="276999"/>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27B12D-0E00-E54E-A352-3B245D2B91E3}" type="slidenum">
              <a:rPr kumimoji="0" lang="en-US" sz="1200" b="1" i="0" u="none" strike="noStrike" kern="1200" cap="none" spc="0" normalizeH="0" baseline="0" noProof="0" smtClean="0">
                <a:ln>
                  <a:noFill/>
                </a:ln>
                <a:solidFill>
                  <a:prstClr val="white"/>
                </a:solidFill>
                <a:effectLst/>
                <a:uLnTx/>
                <a:uFillTx/>
                <a:latin typeface="Gill Sans SemiBold" panose="020B0502020104020203" pitchFamily="34" charset="-79"/>
                <a:ea typeface="+mn-ea"/>
                <a:cs typeface="Gill Sans SemiBold" panose="020B0502020104020203" pitchFamily="34" charset="-79"/>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prstClr val="white"/>
              </a:solidFill>
              <a:effectLst/>
              <a:uLnTx/>
              <a:uFillTx/>
              <a:latin typeface="Gill Sans SemiBold" panose="020B0502020104020203" pitchFamily="34" charset="-79"/>
              <a:ea typeface="+mn-ea"/>
              <a:cs typeface="Gill Sans SemiBold" panose="020B0502020104020203" pitchFamily="34" charset="-79"/>
            </a:endParaRPr>
          </a:p>
        </p:txBody>
      </p:sp>
      <p:graphicFrame>
        <p:nvGraphicFramePr>
          <p:cNvPr id="13" name="Diagram 12">
            <a:extLst>
              <a:ext uri="{FF2B5EF4-FFF2-40B4-BE49-F238E27FC236}">
                <a16:creationId xmlns:a16="http://schemas.microsoft.com/office/drawing/2014/main" id="{00B8282F-2B96-4D49-9D39-B8446D8B6CD8}"/>
              </a:ext>
            </a:extLst>
          </p:cNvPr>
          <p:cNvGraphicFramePr/>
          <p:nvPr/>
        </p:nvGraphicFramePr>
        <p:xfrm>
          <a:off x="2220208" y="1081293"/>
          <a:ext cx="9355817" cy="5247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F39D269-DB78-7E49-81D4-9468E2C5546A}"/>
              </a:ext>
            </a:extLst>
          </p:cNvPr>
          <p:cNvSpPr txBox="1"/>
          <p:nvPr/>
        </p:nvSpPr>
        <p:spPr>
          <a:xfrm>
            <a:off x="2325507" y="1976846"/>
            <a:ext cx="1364974" cy="861774"/>
          </a:xfrm>
          <a:prstGeom prst="rect">
            <a:avLst/>
          </a:prstGeom>
          <a:noFill/>
        </p:spPr>
        <p:txBody>
          <a:bodyPr wrap="square" rtlCol="0">
            <a:spAutoFit/>
          </a:bodyPr>
          <a:lstStyle/>
          <a:p>
            <a:pPr algn="ctr"/>
            <a:r>
              <a:rPr lang="en-US" sz="2500" dirty="0"/>
              <a:t>Year 1 Pretest</a:t>
            </a:r>
          </a:p>
        </p:txBody>
      </p:sp>
      <p:sp>
        <p:nvSpPr>
          <p:cNvPr id="16" name="TextBox 15">
            <a:extLst>
              <a:ext uri="{FF2B5EF4-FFF2-40B4-BE49-F238E27FC236}">
                <a16:creationId xmlns:a16="http://schemas.microsoft.com/office/drawing/2014/main" id="{83FA6DF2-3D7A-3746-AC62-452A81D5A625}"/>
              </a:ext>
            </a:extLst>
          </p:cNvPr>
          <p:cNvSpPr txBox="1"/>
          <p:nvPr/>
        </p:nvSpPr>
        <p:spPr>
          <a:xfrm>
            <a:off x="4435805" y="1976846"/>
            <a:ext cx="1364974" cy="861774"/>
          </a:xfrm>
          <a:prstGeom prst="rect">
            <a:avLst/>
          </a:prstGeom>
          <a:noFill/>
        </p:spPr>
        <p:txBody>
          <a:bodyPr wrap="square" rtlCol="0">
            <a:spAutoFit/>
          </a:bodyPr>
          <a:lstStyle/>
          <a:p>
            <a:pPr algn="ctr"/>
            <a:r>
              <a:rPr lang="en-US" sz="2500" dirty="0"/>
              <a:t>Year 1 Posttest</a:t>
            </a:r>
          </a:p>
        </p:txBody>
      </p:sp>
      <p:sp>
        <p:nvSpPr>
          <p:cNvPr id="17" name="TextBox 16">
            <a:extLst>
              <a:ext uri="{FF2B5EF4-FFF2-40B4-BE49-F238E27FC236}">
                <a16:creationId xmlns:a16="http://schemas.microsoft.com/office/drawing/2014/main" id="{854C68A7-14FC-3C4D-A394-B58130F91121}"/>
              </a:ext>
            </a:extLst>
          </p:cNvPr>
          <p:cNvSpPr txBox="1"/>
          <p:nvPr/>
        </p:nvSpPr>
        <p:spPr>
          <a:xfrm>
            <a:off x="6562780" y="2023228"/>
            <a:ext cx="1364974" cy="861774"/>
          </a:xfrm>
          <a:prstGeom prst="rect">
            <a:avLst/>
          </a:prstGeom>
          <a:noFill/>
        </p:spPr>
        <p:txBody>
          <a:bodyPr wrap="square" rtlCol="0">
            <a:spAutoFit/>
          </a:bodyPr>
          <a:lstStyle/>
          <a:p>
            <a:pPr algn="ctr"/>
            <a:r>
              <a:rPr lang="en-US" sz="2500" dirty="0"/>
              <a:t>Year 2 Pretest</a:t>
            </a:r>
          </a:p>
        </p:txBody>
      </p:sp>
      <p:sp>
        <p:nvSpPr>
          <p:cNvPr id="18" name="TextBox 17">
            <a:extLst>
              <a:ext uri="{FF2B5EF4-FFF2-40B4-BE49-F238E27FC236}">
                <a16:creationId xmlns:a16="http://schemas.microsoft.com/office/drawing/2014/main" id="{23EE6868-D025-5243-B84A-9AF65D32D112}"/>
              </a:ext>
            </a:extLst>
          </p:cNvPr>
          <p:cNvSpPr txBox="1"/>
          <p:nvPr/>
        </p:nvSpPr>
        <p:spPr>
          <a:xfrm>
            <a:off x="8606818" y="2023228"/>
            <a:ext cx="1364974" cy="861774"/>
          </a:xfrm>
          <a:prstGeom prst="rect">
            <a:avLst/>
          </a:prstGeom>
          <a:noFill/>
        </p:spPr>
        <p:txBody>
          <a:bodyPr wrap="square" rtlCol="0">
            <a:spAutoFit/>
          </a:bodyPr>
          <a:lstStyle/>
          <a:p>
            <a:pPr algn="ctr"/>
            <a:r>
              <a:rPr lang="en-US" sz="2500" dirty="0"/>
              <a:t>Year 2 Posttest</a:t>
            </a:r>
          </a:p>
        </p:txBody>
      </p:sp>
      <p:sp>
        <p:nvSpPr>
          <p:cNvPr id="19" name="TextBox 18">
            <a:extLst>
              <a:ext uri="{FF2B5EF4-FFF2-40B4-BE49-F238E27FC236}">
                <a16:creationId xmlns:a16="http://schemas.microsoft.com/office/drawing/2014/main" id="{B12B8165-009D-6240-BEFB-BB6B20FC89BD}"/>
              </a:ext>
            </a:extLst>
          </p:cNvPr>
          <p:cNvSpPr txBox="1"/>
          <p:nvPr/>
        </p:nvSpPr>
        <p:spPr>
          <a:xfrm>
            <a:off x="2736103" y="4388359"/>
            <a:ext cx="2816527" cy="1246495"/>
          </a:xfrm>
          <a:prstGeom prst="rect">
            <a:avLst/>
          </a:prstGeom>
          <a:noFill/>
        </p:spPr>
        <p:txBody>
          <a:bodyPr wrap="square" rtlCol="0">
            <a:spAutoFit/>
          </a:bodyPr>
          <a:lstStyle/>
          <a:p>
            <a:pPr algn="ctr"/>
            <a:r>
              <a:rPr lang="en-US" sz="2500" dirty="0"/>
              <a:t>Year 1: </a:t>
            </a:r>
          </a:p>
          <a:p>
            <a:pPr algn="ctr"/>
            <a:r>
              <a:rPr lang="en-US" sz="2500" dirty="0"/>
              <a:t>75 Lessons Completed </a:t>
            </a:r>
          </a:p>
        </p:txBody>
      </p:sp>
      <p:sp>
        <p:nvSpPr>
          <p:cNvPr id="20" name="TextBox 19">
            <a:extLst>
              <a:ext uri="{FF2B5EF4-FFF2-40B4-BE49-F238E27FC236}">
                <a16:creationId xmlns:a16="http://schemas.microsoft.com/office/drawing/2014/main" id="{649A92E0-8D3E-324D-850B-1DEFA4800804}"/>
              </a:ext>
            </a:extLst>
          </p:cNvPr>
          <p:cNvSpPr txBox="1"/>
          <p:nvPr/>
        </p:nvSpPr>
        <p:spPr>
          <a:xfrm>
            <a:off x="6847482" y="4388359"/>
            <a:ext cx="3187587" cy="1246495"/>
          </a:xfrm>
          <a:prstGeom prst="rect">
            <a:avLst/>
          </a:prstGeom>
          <a:noFill/>
        </p:spPr>
        <p:txBody>
          <a:bodyPr wrap="square" rtlCol="0">
            <a:spAutoFit/>
          </a:bodyPr>
          <a:lstStyle/>
          <a:p>
            <a:pPr algn="ctr"/>
            <a:r>
              <a:rPr lang="en-US" sz="2500" dirty="0"/>
              <a:t>Year 2: </a:t>
            </a:r>
          </a:p>
          <a:p>
            <a:pPr algn="ctr"/>
            <a:r>
              <a:rPr lang="en-US" sz="2500" dirty="0"/>
              <a:t>75 Additional Lessons Completed </a:t>
            </a:r>
          </a:p>
        </p:txBody>
      </p:sp>
      <p:sp>
        <p:nvSpPr>
          <p:cNvPr id="30" name="TextBox 29">
            <a:extLst>
              <a:ext uri="{FF2B5EF4-FFF2-40B4-BE49-F238E27FC236}">
                <a16:creationId xmlns:a16="http://schemas.microsoft.com/office/drawing/2014/main" id="{7783A550-204C-874A-8181-B56EA3AE2D6A}"/>
              </a:ext>
            </a:extLst>
          </p:cNvPr>
          <p:cNvSpPr txBox="1"/>
          <p:nvPr/>
        </p:nvSpPr>
        <p:spPr>
          <a:xfrm>
            <a:off x="127108" y="2198308"/>
            <a:ext cx="2816527" cy="477054"/>
          </a:xfrm>
          <a:prstGeom prst="rect">
            <a:avLst/>
          </a:prstGeom>
          <a:noFill/>
        </p:spPr>
        <p:txBody>
          <a:bodyPr wrap="square" rtlCol="0">
            <a:spAutoFit/>
          </a:bodyPr>
          <a:lstStyle/>
          <a:p>
            <a:pPr algn="ctr"/>
            <a:r>
              <a:rPr lang="en-US" sz="2500" b="1" dirty="0">
                <a:solidFill>
                  <a:schemeClr val="accent1"/>
                </a:solidFill>
              </a:rPr>
              <a:t>Assessment</a:t>
            </a:r>
          </a:p>
        </p:txBody>
      </p:sp>
      <p:sp>
        <p:nvSpPr>
          <p:cNvPr id="31" name="TextBox 30">
            <a:extLst>
              <a:ext uri="{FF2B5EF4-FFF2-40B4-BE49-F238E27FC236}">
                <a16:creationId xmlns:a16="http://schemas.microsoft.com/office/drawing/2014/main" id="{37E6A015-FD0A-4C40-AF54-275A05725061}"/>
              </a:ext>
            </a:extLst>
          </p:cNvPr>
          <p:cNvSpPr txBox="1"/>
          <p:nvPr/>
        </p:nvSpPr>
        <p:spPr>
          <a:xfrm>
            <a:off x="127672" y="4580719"/>
            <a:ext cx="2816527" cy="477054"/>
          </a:xfrm>
          <a:prstGeom prst="rect">
            <a:avLst/>
          </a:prstGeom>
          <a:noFill/>
        </p:spPr>
        <p:txBody>
          <a:bodyPr wrap="square" rtlCol="0">
            <a:spAutoFit/>
          </a:bodyPr>
          <a:lstStyle/>
          <a:p>
            <a:pPr algn="ctr"/>
            <a:r>
              <a:rPr lang="en-US" sz="2500" b="1" dirty="0">
                <a:solidFill>
                  <a:schemeClr val="accent1"/>
                </a:solidFill>
              </a:rPr>
              <a:t>Instruction</a:t>
            </a:r>
          </a:p>
        </p:txBody>
      </p:sp>
    </p:spTree>
    <p:extLst>
      <p:ext uri="{BB962C8B-B14F-4D97-AF65-F5344CB8AC3E}">
        <p14:creationId xmlns:p14="http://schemas.microsoft.com/office/powerpoint/2010/main" val="1685714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8FBF-8F8C-2D4F-B560-1F5361BCBE92}"/>
              </a:ext>
            </a:extLst>
          </p:cNvPr>
          <p:cNvSpPr>
            <a:spLocks noGrp="1"/>
          </p:cNvSpPr>
          <p:nvPr>
            <p:ph type="title"/>
          </p:nvPr>
        </p:nvSpPr>
        <p:spPr/>
        <p:txBody>
          <a:bodyPr/>
          <a:lstStyle/>
          <a:p>
            <a:pPr algn="ctr"/>
            <a:r>
              <a:rPr lang="en-US" dirty="0"/>
              <a:t>Intervention (RANX and RMATH)</a:t>
            </a:r>
          </a:p>
        </p:txBody>
      </p:sp>
      <p:sp>
        <p:nvSpPr>
          <p:cNvPr id="3" name="Content Placeholder 2">
            <a:extLst>
              <a:ext uri="{FF2B5EF4-FFF2-40B4-BE49-F238E27FC236}">
                <a16:creationId xmlns:a16="http://schemas.microsoft.com/office/drawing/2014/main" id="{DD579003-AB8A-5341-A570-16C6C34D8EF2}"/>
              </a:ext>
            </a:extLst>
          </p:cNvPr>
          <p:cNvSpPr>
            <a:spLocks noGrp="1"/>
          </p:cNvSpPr>
          <p:nvPr>
            <p:ph idx="1"/>
          </p:nvPr>
        </p:nvSpPr>
        <p:spPr/>
        <p:txBody>
          <a:bodyPr/>
          <a:lstStyle/>
          <a:p>
            <a:pPr marL="0" indent="0">
              <a:buNone/>
            </a:pPr>
            <a:r>
              <a:rPr lang="en-US" sz="2800" b="1" dirty="0"/>
              <a:t>Intervention Description</a:t>
            </a:r>
            <a:endParaRPr lang="en-US" sz="2800" dirty="0"/>
          </a:p>
          <a:p>
            <a:r>
              <a:rPr lang="en-US" sz="2800" dirty="0"/>
              <a:t>Occurred 4-5 days per week</a:t>
            </a:r>
          </a:p>
          <a:p>
            <a:r>
              <a:rPr lang="en-US" sz="2800" dirty="0"/>
              <a:t>30 mins per sessions</a:t>
            </a:r>
          </a:p>
          <a:p>
            <a:r>
              <a:rPr lang="en-US" sz="2800" dirty="0"/>
              <a:t>75 sessions per year (150 sessions total across two years)</a:t>
            </a:r>
          </a:p>
          <a:p>
            <a:r>
              <a:rPr lang="en-US" sz="2800" dirty="0"/>
              <a:t>Small groups of 3 – 5 students</a:t>
            </a:r>
          </a:p>
          <a:p>
            <a:r>
              <a:rPr lang="en-US" sz="2800" dirty="0"/>
              <a:t>All interventionists were hired, trained, and supervised by research team and provided both RANX and RMATH instruction</a:t>
            </a:r>
          </a:p>
        </p:txBody>
      </p:sp>
      <p:sp>
        <p:nvSpPr>
          <p:cNvPr id="4" name="Slide Number Placeholder 3">
            <a:extLst>
              <a:ext uri="{FF2B5EF4-FFF2-40B4-BE49-F238E27FC236}">
                <a16:creationId xmlns:a16="http://schemas.microsoft.com/office/drawing/2014/main" id="{CF8A4379-2EAC-5347-B3A3-F747E11E57E0}"/>
              </a:ext>
            </a:extLst>
          </p:cNvPr>
          <p:cNvSpPr>
            <a:spLocks noGrp="1"/>
          </p:cNvSpPr>
          <p:nvPr>
            <p:ph type="sldNum" sz="quarter" idx="12"/>
          </p:nvPr>
        </p:nvSpPr>
        <p:spPr>
          <a:xfrm>
            <a:off x="8610600" y="6319591"/>
            <a:ext cx="2743200" cy="276999"/>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27B12D-0E00-E54E-A352-3B245D2B91E3}" type="slidenum">
              <a:rPr lang="en-US" smtClean="0"/>
              <a:pPr/>
              <a:t>35</a:t>
            </a:fld>
            <a:endParaRPr lang="en-US" dirty="0"/>
          </a:p>
        </p:txBody>
      </p:sp>
    </p:spTree>
    <p:extLst>
      <p:ext uri="{BB962C8B-B14F-4D97-AF65-F5344CB8AC3E}">
        <p14:creationId xmlns:p14="http://schemas.microsoft.com/office/powerpoint/2010/main" val="2567693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71C0-410C-F840-8D74-6654DFF1B576}"/>
              </a:ext>
            </a:extLst>
          </p:cNvPr>
          <p:cNvSpPr>
            <a:spLocks noGrp="1"/>
          </p:cNvSpPr>
          <p:nvPr>
            <p:ph type="title"/>
          </p:nvPr>
        </p:nvSpPr>
        <p:spPr>
          <a:xfrm>
            <a:off x="662608" y="258762"/>
            <a:ext cx="10866783" cy="1143000"/>
          </a:xfrm>
        </p:spPr>
        <p:txBody>
          <a:bodyPr/>
          <a:lstStyle/>
          <a:p>
            <a:pPr algn="ctr"/>
            <a:r>
              <a:rPr lang="en-US" dirty="0"/>
              <a:t>Reading + Anxiety Management Components</a:t>
            </a:r>
          </a:p>
        </p:txBody>
      </p:sp>
      <p:graphicFrame>
        <p:nvGraphicFramePr>
          <p:cNvPr id="5" name="Content Placeholder 9">
            <a:extLst>
              <a:ext uri="{FF2B5EF4-FFF2-40B4-BE49-F238E27FC236}">
                <a16:creationId xmlns:a16="http://schemas.microsoft.com/office/drawing/2014/main" id="{41F24191-1F50-F84F-ACC6-47906777F4F4}"/>
              </a:ext>
            </a:extLst>
          </p:cNvPr>
          <p:cNvGraphicFramePr>
            <a:graphicFrameLocks noGrp="1"/>
          </p:cNvGraphicFramePr>
          <p:nvPr>
            <p:ph idx="1"/>
            <p:extLst>
              <p:ext uri="{D42A27DB-BD31-4B8C-83A1-F6EECF244321}">
                <p14:modId xmlns:p14="http://schemas.microsoft.com/office/powerpoint/2010/main" val="2682343008"/>
              </p:ext>
            </p:extLst>
          </p:nvPr>
        </p:nvGraphicFramePr>
        <p:xfrm>
          <a:off x="838200" y="1122116"/>
          <a:ext cx="10515600" cy="519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519A6FB-9E84-DB46-AAA1-06C67C8305C7}"/>
              </a:ext>
            </a:extLst>
          </p:cNvPr>
          <p:cNvSpPr>
            <a:spLocks noGrp="1"/>
          </p:cNvSpPr>
          <p:nvPr>
            <p:ph type="sldNum" sz="quarter" idx="12"/>
          </p:nvPr>
        </p:nvSpPr>
        <p:spPr>
          <a:xfrm>
            <a:off x="8610600" y="6319591"/>
            <a:ext cx="2743200" cy="276999"/>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27B12D-0E00-E54E-A352-3B245D2B91E3}"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dirty="0">
              <a:ln>
                <a:noFill/>
              </a:ln>
              <a:solidFill>
                <a:prstClr val="white"/>
              </a:solidFill>
              <a:effectLst/>
              <a:uLnTx/>
              <a:uFillTx/>
              <a:latin typeface="Gill Sans SemiBold" panose="020B0502020104020203" pitchFamily="34" charset="-79"/>
              <a:ea typeface="+mn-ea"/>
              <a:cs typeface="Gill Sans SemiBold" panose="020B0502020104020203" pitchFamily="34" charset="-79"/>
            </a:endParaRPr>
          </a:p>
        </p:txBody>
      </p:sp>
    </p:spTree>
    <p:extLst>
      <p:ext uri="{BB962C8B-B14F-4D97-AF65-F5344CB8AC3E}">
        <p14:creationId xmlns:p14="http://schemas.microsoft.com/office/powerpoint/2010/main" val="2259488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71C0-410C-F840-8D74-6654DFF1B576}"/>
              </a:ext>
            </a:extLst>
          </p:cNvPr>
          <p:cNvSpPr>
            <a:spLocks noGrp="1"/>
          </p:cNvSpPr>
          <p:nvPr>
            <p:ph type="title"/>
          </p:nvPr>
        </p:nvSpPr>
        <p:spPr>
          <a:xfrm>
            <a:off x="662608" y="258762"/>
            <a:ext cx="10866783" cy="1143000"/>
          </a:xfrm>
        </p:spPr>
        <p:txBody>
          <a:bodyPr/>
          <a:lstStyle/>
          <a:p>
            <a:pPr algn="ctr"/>
            <a:r>
              <a:rPr lang="en-US" dirty="0"/>
              <a:t>Reading + Math Components</a:t>
            </a:r>
          </a:p>
        </p:txBody>
      </p:sp>
      <p:graphicFrame>
        <p:nvGraphicFramePr>
          <p:cNvPr id="5" name="Content Placeholder 9">
            <a:extLst>
              <a:ext uri="{FF2B5EF4-FFF2-40B4-BE49-F238E27FC236}">
                <a16:creationId xmlns:a16="http://schemas.microsoft.com/office/drawing/2014/main" id="{41F24191-1F50-F84F-ACC6-47906777F4F4}"/>
              </a:ext>
            </a:extLst>
          </p:cNvPr>
          <p:cNvGraphicFramePr>
            <a:graphicFrameLocks noGrp="1"/>
          </p:cNvGraphicFramePr>
          <p:nvPr>
            <p:ph idx="1"/>
            <p:extLst>
              <p:ext uri="{D42A27DB-BD31-4B8C-83A1-F6EECF244321}">
                <p14:modId xmlns:p14="http://schemas.microsoft.com/office/powerpoint/2010/main" val="1663081885"/>
              </p:ext>
            </p:extLst>
          </p:nvPr>
        </p:nvGraphicFramePr>
        <p:xfrm>
          <a:off x="838200" y="1122116"/>
          <a:ext cx="10515600" cy="519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519A6FB-9E84-DB46-AAA1-06C67C8305C7}"/>
              </a:ext>
            </a:extLst>
          </p:cNvPr>
          <p:cNvSpPr>
            <a:spLocks noGrp="1"/>
          </p:cNvSpPr>
          <p:nvPr>
            <p:ph type="sldNum" sz="quarter" idx="12"/>
          </p:nvPr>
        </p:nvSpPr>
        <p:spPr>
          <a:xfrm>
            <a:off x="8610600" y="6319591"/>
            <a:ext cx="2743200" cy="276999"/>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E27B12D-0E00-E54E-A352-3B245D2B91E3}"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prstClr val="white"/>
              </a:solidFill>
              <a:effectLst/>
              <a:uLnTx/>
              <a:uFillTx/>
              <a:latin typeface="Gill Sans SemiBold" panose="020B0502020104020203" pitchFamily="34" charset="-79"/>
              <a:ea typeface="+mn-ea"/>
              <a:cs typeface="Gill Sans SemiBold" panose="020B0502020104020203" pitchFamily="34" charset="-79"/>
            </a:endParaRPr>
          </a:p>
        </p:txBody>
      </p:sp>
    </p:spTree>
    <p:extLst>
      <p:ext uri="{BB962C8B-B14F-4D97-AF65-F5344CB8AC3E}">
        <p14:creationId xmlns:p14="http://schemas.microsoft.com/office/powerpoint/2010/main" val="3805529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6AC6-3201-A442-B68C-EDA7F25592FE}"/>
              </a:ext>
            </a:extLst>
          </p:cNvPr>
          <p:cNvSpPr>
            <a:spLocks noGrp="1"/>
          </p:cNvSpPr>
          <p:nvPr>
            <p:ph type="title"/>
          </p:nvPr>
        </p:nvSpPr>
        <p:spPr/>
        <p:txBody>
          <a:bodyPr/>
          <a:lstStyle/>
          <a:p>
            <a:pPr algn="ctr"/>
            <a:r>
              <a:rPr lang="en-US" dirty="0"/>
              <a:t>Treatment Fidelity</a:t>
            </a:r>
          </a:p>
        </p:txBody>
      </p:sp>
      <p:sp>
        <p:nvSpPr>
          <p:cNvPr id="3" name="Content Placeholder 2">
            <a:extLst>
              <a:ext uri="{FF2B5EF4-FFF2-40B4-BE49-F238E27FC236}">
                <a16:creationId xmlns:a16="http://schemas.microsoft.com/office/drawing/2014/main" id="{39534715-A8C3-1D40-BEC0-04556576A3EC}"/>
              </a:ext>
            </a:extLst>
          </p:cNvPr>
          <p:cNvSpPr>
            <a:spLocks noGrp="1"/>
          </p:cNvSpPr>
          <p:nvPr>
            <p:ph idx="1"/>
          </p:nvPr>
        </p:nvSpPr>
        <p:spPr/>
        <p:txBody>
          <a:bodyPr/>
          <a:lstStyle/>
          <a:p>
            <a:r>
              <a:rPr lang="en-US" sz="2500" dirty="0"/>
              <a:t>Adherence to RANX and RMATH instruction was high</a:t>
            </a:r>
          </a:p>
          <a:p>
            <a:pPr lvl="1"/>
            <a:r>
              <a:rPr lang="en-US" sz="2500" dirty="0"/>
              <a:t>RANX</a:t>
            </a:r>
          </a:p>
          <a:p>
            <a:pPr lvl="2"/>
            <a:r>
              <a:rPr lang="en-US" sz="2500" dirty="0"/>
              <a:t>Reading adherence: 			3.51 out of 4 (SD = .62)</a:t>
            </a:r>
          </a:p>
          <a:p>
            <a:pPr lvl="2"/>
            <a:r>
              <a:rPr lang="en-US" sz="2500" dirty="0"/>
              <a:t>Anxiety management adherence: 	3.61 out of 4 (SD = .65)</a:t>
            </a:r>
          </a:p>
          <a:p>
            <a:pPr lvl="1"/>
            <a:r>
              <a:rPr lang="en-US" sz="2500" dirty="0"/>
              <a:t>RMATH</a:t>
            </a:r>
          </a:p>
          <a:p>
            <a:pPr lvl="2"/>
            <a:r>
              <a:rPr lang="en-US" sz="2500" dirty="0"/>
              <a:t>Reading adherence: 			3.50 out of 4 (SD = .74)</a:t>
            </a:r>
          </a:p>
          <a:p>
            <a:pPr lvl="2"/>
            <a:r>
              <a:rPr lang="en-US" sz="2500" dirty="0"/>
              <a:t>Math adherence: 			3.86 out of 4 (SD = .62)</a:t>
            </a:r>
          </a:p>
          <a:p>
            <a:pPr lvl="2"/>
            <a:endParaRPr lang="en-US" sz="2500" dirty="0"/>
          </a:p>
          <a:p>
            <a:pPr lvl="2"/>
            <a:endParaRPr lang="en-US" sz="2500" dirty="0"/>
          </a:p>
        </p:txBody>
      </p:sp>
    </p:spTree>
    <p:extLst>
      <p:ext uri="{BB962C8B-B14F-4D97-AF65-F5344CB8AC3E}">
        <p14:creationId xmlns:p14="http://schemas.microsoft.com/office/powerpoint/2010/main" val="3902306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8FBF-8F8C-2D4F-B560-1F5361BCBE92}"/>
              </a:ext>
            </a:extLst>
          </p:cNvPr>
          <p:cNvSpPr>
            <a:spLocks noGrp="1"/>
          </p:cNvSpPr>
          <p:nvPr>
            <p:ph type="title"/>
          </p:nvPr>
        </p:nvSpPr>
        <p:spPr/>
        <p:txBody>
          <a:bodyPr/>
          <a:lstStyle/>
          <a:p>
            <a:pPr algn="ctr"/>
            <a:r>
              <a:rPr lang="en-US" dirty="0"/>
              <a:t>BAU Instruction</a:t>
            </a:r>
          </a:p>
        </p:txBody>
      </p:sp>
      <p:sp>
        <p:nvSpPr>
          <p:cNvPr id="3" name="Content Placeholder 2">
            <a:extLst>
              <a:ext uri="{FF2B5EF4-FFF2-40B4-BE49-F238E27FC236}">
                <a16:creationId xmlns:a16="http://schemas.microsoft.com/office/drawing/2014/main" id="{DD579003-AB8A-5341-A570-16C6C34D8EF2}"/>
              </a:ext>
            </a:extLst>
          </p:cNvPr>
          <p:cNvSpPr>
            <a:spLocks noGrp="1"/>
          </p:cNvSpPr>
          <p:nvPr>
            <p:ph idx="1"/>
          </p:nvPr>
        </p:nvSpPr>
        <p:spPr/>
        <p:txBody>
          <a:bodyPr/>
          <a:lstStyle/>
          <a:p>
            <a:r>
              <a:rPr lang="en-US" sz="2600" dirty="0"/>
              <a:t>54% - 60% of BAU students received small group intervention each year</a:t>
            </a:r>
          </a:p>
          <a:p>
            <a:r>
              <a:rPr lang="en-US" sz="2600" dirty="0"/>
              <a:t>These interventions were provided by credentialed teachers:</a:t>
            </a:r>
          </a:p>
          <a:p>
            <a:pPr lvl="1"/>
            <a:r>
              <a:rPr lang="en-US" sz="2600" dirty="0"/>
              <a:t>Classroom teachers (70%)</a:t>
            </a:r>
          </a:p>
          <a:p>
            <a:pPr lvl="1"/>
            <a:r>
              <a:rPr lang="en-US" sz="2600" dirty="0"/>
              <a:t>Reading interventionist (24%)</a:t>
            </a:r>
          </a:p>
          <a:p>
            <a:pPr lvl="1"/>
            <a:r>
              <a:rPr lang="en-US" sz="2600" dirty="0"/>
              <a:t>Special education teacher (6%)</a:t>
            </a:r>
          </a:p>
          <a:p>
            <a:r>
              <a:rPr lang="en-US" sz="2600" dirty="0"/>
              <a:t>Group size ranged from 1 – 5 students per teacher</a:t>
            </a:r>
          </a:p>
          <a:p>
            <a:r>
              <a:rPr lang="en-US" sz="2600" dirty="0"/>
              <a:t>Students who did not receive a small group intervention were typically asked to worked on reading tasks independently or with their peers</a:t>
            </a:r>
          </a:p>
          <a:p>
            <a:pPr marL="457200" lvl="1" indent="0">
              <a:buNone/>
            </a:pPr>
            <a:endParaRPr lang="en-US" sz="2600" dirty="0"/>
          </a:p>
        </p:txBody>
      </p:sp>
      <p:sp>
        <p:nvSpPr>
          <p:cNvPr id="4" name="Slide Number Placeholder 3">
            <a:extLst>
              <a:ext uri="{FF2B5EF4-FFF2-40B4-BE49-F238E27FC236}">
                <a16:creationId xmlns:a16="http://schemas.microsoft.com/office/drawing/2014/main" id="{CF8A4379-2EAC-5347-B3A3-F747E11E57E0}"/>
              </a:ext>
            </a:extLst>
          </p:cNvPr>
          <p:cNvSpPr>
            <a:spLocks noGrp="1"/>
          </p:cNvSpPr>
          <p:nvPr>
            <p:ph type="sldNum" sz="quarter" idx="12"/>
          </p:nvPr>
        </p:nvSpPr>
        <p:spPr>
          <a:xfrm>
            <a:off x="8610600" y="6319591"/>
            <a:ext cx="2743200" cy="276999"/>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27B12D-0E00-E54E-A352-3B245D2B91E3}" type="slidenum">
              <a:rPr lang="en-US" smtClean="0"/>
              <a:pPr/>
              <a:t>39</a:t>
            </a:fld>
            <a:endParaRPr lang="en-US" dirty="0"/>
          </a:p>
        </p:txBody>
      </p:sp>
    </p:spTree>
    <p:extLst>
      <p:ext uri="{BB962C8B-B14F-4D97-AF65-F5344CB8AC3E}">
        <p14:creationId xmlns:p14="http://schemas.microsoft.com/office/powerpoint/2010/main" val="77263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92369" y="247456"/>
            <a:ext cx="12773702" cy="1143000"/>
          </a:xfrm>
        </p:spPr>
        <p:txBody>
          <a:bodyPr>
            <a:normAutofit/>
          </a:bodyPr>
          <a:lstStyle/>
          <a:p>
            <a:r>
              <a:rPr lang="en-US" sz="3600" dirty="0"/>
              <a:t>Typical Tier-2 intervention is not aligned to Tier 1 instruction</a:t>
            </a:r>
          </a:p>
        </p:txBody>
      </p:sp>
      <p:graphicFrame>
        <p:nvGraphicFramePr>
          <p:cNvPr id="6" name="Content Placeholder 5">
            <a:extLst>
              <a:ext uri="{FF2B5EF4-FFF2-40B4-BE49-F238E27FC236}">
                <a16:creationId xmlns:a16="http://schemas.microsoft.com/office/drawing/2014/main" id="{95F8CB32-7AB1-B347-B369-0FD16EEF7B92}"/>
              </a:ext>
            </a:extLst>
          </p:cNvPr>
          <p:cNvGraphicFramePr>
            <a:graphicFrameLocks noGrp="1"/>
          </p:cNvGraphicFramePr>
          <p:nvPr>
            <p:ph sz="quarter" idx="2"/>
            <p:extLst>
              <p:ext uri="{D42A27DB-BD31-4B8C-83A1-F6EECF244321}">
                <p14:modId xmlns:p14="http://schemas.microsoft.com/office/powerpoint/2010/main" val="8267726"/>
              </p:ext>
            </p:extLst>
          </p:nvPr>
        </p:nvGraphicFramePr>
        <p:xfrm>
          <a:off x="1582485" y="1300447"/>
          <a:ext cx="2442170" cy="1119927"/>
        </p:xfrm>
        <a:graphic>
          <a:graphicData uri="http://schemas.openxmlformats.org/drawingml/2006/table">
            <a:tbl>
              <a:tblPr firstRow="1" firstCol="1" bandRow="1">
                <a:tableStyleId>{5C22544A-7EE6-4342-B048-85BDC9FD1C3A}</a:tableStyleId>
              </a:tblPr>
              <a:tblGrid>
                <a:gridCol w="2442170">
                  <a:extLst>
                    <a:ext uri="{9D8B030D-6E8A-4147-A177-3AD203B41FA5}">
                      <a16:colId xmlns:a16="http://schemas.microsoft.com/office/drawing/2014/main" val="1447914036"/>
                    </a:ext>
                  </a:extLst>
                </a:gridCol>
              </a:tblGrid>
              <a:tr h="1119927">
                <a:tc>
                  <a:txBody>
                    <a:bodyPr/>
                    <a:lstStyle/>
                    <a:p>
                      <a:pPr marL="0" marR="0" algn="ctr">
                        <a:spcBef>
                          <a:spcPts val="0"/>
                        </a:spcBef>
                        <a:spcAft>
                          <a:spcPts val="0"/>
                        </a:spcAft>
                      </a:pPr>
                      <a:r>
                        <a:rPr lang="en-US" sz="3600" dirty="0">
                          <a:effectLst/>
                        </a:rPr>
                        <a:t>Tier 1</a:t>
                      </a:r>
                      <a:endParaRPr lang="en-US" sz="3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tc>
                <a:extLst>
                  <a:ext uri="{0D108BD9-81ED-4DB2-BD59-A6C34878D82A}">
                    <a16:rowId xmlns:a16="http://schemas.microsoft.com/office/drawing/2014/main" val="3649396167"/>
                  </a:ext>
                </a:extLst>
              </a:tr>
            </a:tbl>
          </a:graphicData>
        </a:graphic>
      </p:graphicFrame>
      <p:graphicFrame>
        <p:nvGraphicFramePr>
          <p:cNvPr id="3" name="Table 2">
            <a:extLst>
              <a:ext uri="{FF2B5EF4-FFF2-40B4-BE49-F238E27FC236}">
                <a16:creationId xmlns:a16="http://schemas.microsoft.com/office/drawing/2014/main" id="{095219B3-7AA0-FC4B-9813-BC69F807509F}"/>
              </a:ext>
            </a:extLst>
          </p:cNvPr>
          <p:cNvGraphicFramePr>
            <a:graphicFrameLocks noGrp="1"/>
          </p:cNvGraphicFramePr>
          <p:nvPr>
            <p:extLst>
              <p:ext uri="{D42A27DB-BD31-4B8C-83A1-F6EECF244321}">
                <p14:modId xmlns:p14="http://schemas.microsoft.com/office/powerpoint/2010/main" val="1798973334"/>
              </p:ext>
            </p:extLst>
          </p:nvPr>
        </p:nvGraphicFramePr>
        <p:xfrm>
          <a:off x="1450295" y="4688276"/>
          <a:ext cx="2706550" cy="1119927"/>
        </p:xfrm>
        <a:graphic>
          <a:graphicData uri="http://schemas.openxmlformats.org/drawingml/2006/table">
            <a:tbl>
              <a:tblPr firstRow="1" firstCol="1" bandRow="1">
                <a:tableStyleId>{5C22544A-7EE6-4342-B048-85BDC9FD1C3A}</a:tableStyleId>
              </a:tblPr>
              <a:tblGrid>
                <a:gridCol w="2706550">
                  <a:extLst>
                    <a:ext uri="{9D8B030D-6E8A-4147-A177-3AD203B41FA5}">
                      <a16:colId xmlns:a16="http://schemas.microsoft.com/office/drawing/2014/main" val="1657962907"/>
                    </a:ext>
                  </a:extLst>
                </a:gridCol>
              </a:tblGrid>
              <a:tr h="1119927">
                <a:tc>
                  <a:txBody>
                    <a:bodyPr/>
                    <a:lstStyle/>
                    <a:p>
                      <a:pPr marL="0" marR="0" algn="ctr">
                        <a:spcBef>
                          <a:spcPts val="0"/>
                        </a:spcBef>
                        <a:spcAft>
                          <a:spcPts val="0"/>
                        </a:spcAft>
                      </a:pPr>
                      <a:r>
                        <a:rPr lang="en-US" sz="3600" dirty="0">
                          <a:effectLst/>
                        </a:rPr>
                        <a:t>Tier 2 Intervention</a:t>
                      </a:r>
                      <a:endParaRPr lang="en-US" sz="3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tc>
                <a:extLst>
                  <a:ext uri="{0D108BD9-81ED-4DB2-BD59-A6C34878D82A}">
                    <a16:rowId xmlns:a16="http://schemas.microsoft.com/office/drawing/2014/main" val="1934151847"/>
                  </a:ext>
                </a:extLst>
              </a:tr>
            </a:tbl>
          </a:graphicData>
        </a:graphic>
      </p:graphicFrame>
      <p:cxnSp>
        <p:nvCxnSpPr>
          <p:cNvPr id="10" name="Straight Arrow Connector 9">
            <a:extLst>
              <a:ext uri="{FF2B5EF4-FFF2-40B4-BE49-F238E27FC236}">
                <a16:creationId xmlns:a16="http://schemas.microsoft.com/office/drawing/2014/main" id="{6A932E55-E24F-7747-8D19-2153DF1F370E}"/>
              </a:ext>
            </a:extLst>
          </p:cNvPr>
          <p:cNvCxnSpPr>
            <a:cxnSpLocks/>
          </p:cNvCxnSpPr>
          <p:nvPr/>
        </p:nvCxnSpPr>
        <p:spPr>
          <a:xfrm>
            <a:off x="2873471" y="2552700"/>
            <a:ext cx="0" cy="1974934"/>
          </a:xfrm>
          <a:prstGeom prst="straightConnector1">
            <a:avLst/>
          </a:prstGeom>
          <a:ln w="76200">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F29E3EBD-CAEA-EF40-85C0-7E92EAE318BA}"/>
              </a:ext>
            </a:extLst>
          </p:cNvPr>
          <p:cNvGraphicFramePr/>
          <p:nvPr>
            <p:extLst>
              <p:ext uri="{D42A27DB-BD31-4B8C-83A1-F6EECF244321}">
                <p14:modId xmlns:p14="http://schemas.microsoft.com/office/powerpoint/2010/main" val="2781558380"/>
              </p:ext>
            </p:extLst>
          </p:nvPr>
        </p:nvGraphicFramePr>
        <p:xfrm>
          <a:off x="4209506" y="1168401"/>
          <a:ext cx="7615068" cy="506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358428"/>
      </p:ext>
    </p:extLst>
  </p:cSld>
  <p:clrMapOvr>
    <a:masterClrMapping/>
  </p:clrMapOvr>
  <p:transition spd="slow">
    <p:push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6AC6-3201-A442-B68C-EDA7F25592FE}"/>
              </a:ext>
            </a:extLst>
          </p:cNvPr>
          <p:cNvSpPr>
            <a:spLocks noGrp="1"/>
          </p:cNvSpPr>
          <p:nvPr>
            <p:ph type="title"/>
          </p:nvPr>
        </p:nvSpPr>
        <p:spPr/>
        <p:txBody>
          <a:bodyPr>
            <a:normAutofit/>
          </a:bodyPr>
          <a:lstStyle/>
          <a:p>
            <a:pPr algn="ctr"/>
            <a:r>
              <a:rPr lang="en-US" dirty="0"/>
              <a:t>Overlap Between Treatment Conditions and BAU</a:t>
            </a:r>
          </a:p>
        </p:txBody>
      </p:sp>
      <p:sp>
        <p:nvSpPr>
          <p:cNvPr id="3" name="Content Placeholder 2">
            <a:extLst>
              <a:ext uri="{FF2B5EF4-FFF2-40B4-BE49-F238E27FC236}">
                <a16:creationId xmlns:a16="http://schemas.microsoft.com/office/drawing/2014/main" id="{39534715-A8C3-1D40-BEC0-04556576A3EC}"/>
              </a:ext>
            </a:extLst>
          </p:cNvPr>
          <p:cNvSpPr>
            <a:spLocks noGrp="1"/>
          </p:cNvSpPr>
          <p:nvPr>
            <p:ph idx="1"/>
          </p:nvPr>
        </p:nvSpPr>
        <p:spPr>
          <a:xfrm>
            <a:off x="914399" y="1096085"/>
            <a:ext cx="10363200" cy="5023657"/>
          </a:xfrm>
        </p:spPr>
        <p:txBody>
          <a:body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RANX, RMATH, and BAU reading instruction had similar foci</a:t>
            </a:r>
          </a:p>
          <a:p>
            <a:r>
              <a:rPr lang="en-US" dirty="0"/>
              <a:t>No anxiety management instruction was observed during RMATH or BAU instruction</a:t>
            </a:r>
          </a:p>
          <a:p>
            <a:pPr marL="0" indent="0">
              <a:buNone/>
            </a:pPr>
            <a:endParaRPr lang="en-US" dirty="0"/>
          </a:p>
          <a:p>
            <a:pPr lvl="1"/>
            <a:endParaRPr lang="en-US" dirty="0"/>
          </a:p>
          <a:p>
            <a:pPr lvl="2"/>
            <a:endParaRPr lang="en-US" dirty="0"/>
          </a:p>
          <a:p>
            <a:pPr lvl="2"/>
            <a:endParaRPr lang="en-US" dirty="0"/>
          </a:p>
        </p:txBody>
      </p:sp>
      <p:graphicFrame>
        <p:nvGraphicFramePr>
          <p:cNvPr id="4" name="Table 4">
            <a:extLst>
              <a:ext uri="{FF2B5EF4-FFF2-40B4-BE49-F238E27FC236}">
                <a16:creationId xmlns:a16="http://schemas.microsoft.com/office/drawing/2014/main" id="{7807E5AF-2662-C441-9FC1-A40408B897BB}"/>
              </a:ext>
            </a:extLst>
          </p:cNvPr>
          <p:cNvGraphicFramePr>
            <a:graphicFrameLocks noGrp="1"/>
          </p:cNvGraphicFramePr>
          <p:nvPr/>
        </p:nvGraphicFramePr>
        <p:xfrm>
          <a:off x="1053548" y="1219200"/>
          <a:ext cx="10084903" cy="3250909"/>
        </p:xfrm>
        <a:graphic>
          <a:graphicData uri="http://schemas.openxmlformats.org/drawingml/2006/table">
            <a:tbl>
              <a:tblPr firstRow="1" bandRow="1">
                <a:tableStyleId>{5C22544A-7EE6-4342-B048-85BDC9FD1C3A}</a:tableStyleId>
              </a:tblPr>
              <a:tblGrid>
                <a:gridCol w="3114261">
                  <a:extLst>
                    <a:ext uri="{9D8B030D-6E8A-4147-A177-3AD203B41FA5}">
                      <a16:colId xmlns:a16="http://schemas.microsoft.com/office/drawing/2014/main" val="1926830968"/>
                    </a:ext>
                  </a:extLst>
                </a:gridCol>
                <a:gridCol w="3154017">
                  <a:extLst>
                    <a:ext uri="{9D8B030D-6E8A-4147-A177-3AD203B41FA5}">
                      <a16:colId xmlns:a16="http://schemas.microsoft.com/office/drawing/2014/main" val="797935651"/>
                    </a:ext>
                  </a:extLst>
                </a:gridCol>
                <a:gridCol w="3816625">
                  <a:extLst>
                    <a:ext uri="{9D8B030D-6E8A-4147-A177-3AD203B41FA5}">
                      <a16:colId xmlns:a16="http://schemas.microsoft.com/office/drawing/2014/main" val="1616937208"/>
                    </a:ext>
                  </a:extLst>
                </a:gridCol>
              </a:tblGrid>
              <a:tr h="222447">
                <a:tc>
                  <a:txBody>
                    <a:bodyPr/>
                    <a:lstStyle/>
                    <a:p>
                      <a:pPr algn="ctr"/>
                      <a:r>
                        <a:rPr lang="en-US" sz="2400" dirty="0"/>
                        <a:t>Reading Component</a:t>
                      </a:r>
                    </a:p>
                  </a:txBody>
                  <a:tcPr/>
                </a:tc>
                <a:tc>
                  <a:txBody>
                    <a:bodyPr/>
                    <a:lstStyle/>
                    <a:p>
                      <a:pPr algn="ctr"/>
                      <a:r>
                        <a:rPr lang="en-US" sz="2400" dirty="0"/>
                        <a:t>RANX/RMATH </a:t>
                      </a:r>
                    </a:p>
                    <a:p>
                      <a:pPr algn="ctr"/>
                      <a:r>
                        <a:rPr lang="en-US" sz="2400" dirty="0"/>
                        <a:t>Reading Instruction</a:t>
                      </a:r>
                    </a:p>
                  </a:txBody>
                  <a:tcPr/>
                </a:tc>
                <a:tc>
                  <a:txBody>
                    <a:bodyPr/>
                    <a:lstStyle/>
                    <a:p>
                      <a:pPr algn="ctr"/>
                      <a:r>
                        <a:rPr lang="en-US" sz="2400" dirty="0"/>
                        <a:t>BAU Small Group Reading Instruction</a:t>
                      </a:r>
                    </a:p>
                  </a:txBody>
                  <a:tcPr/>
                </a:tc>
                <a:extLst>
                  <a:ext uri="{0D108BD9-81ED-4DB2-BD59-A6C34878D82A}">
                    <a16:rowId xmlns:a16="http://schemas.microsoft.com/office/drawing/2014/main" val="4184296667"/>
                  </a:ext>
                </a:extLst>
              </a:tr>
              <a:tr h="63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Text Comprehension</a:t>
                      </a:r>
                    </a:p>
                  </a:txBody>
                  <a:tcPr/>
                </a:tc>
                <a:tc>
                  <a:txBody>
                    <a:bodyPr/>
                    <a:lstStyle/>
                    <a:p>
                      <a:pPr algn="ctr"/>
                      <a:r>
                        <a:rPr lang="en-US" sz="2400" dirty="0"/>
                        <a:t>61</a:t>
                      </a:r>
                      <a:r>
                        <a:rPr lang="en-US" sz="2400" b="1" dirty="0"/>
                        <a:t>%</a:t>
                      </a:r>
                      <a:endParaRPr lang="en-US" sz="2400" dirty="0"/>
                    </a:p>
                  </a:txBody>
                  <a:tcPr/>
                </a:tc>
                <a:tc>
                  <a:txBody>
                    <a:bodyPr/>
                    <a:lstStyle/>
                    <a:p>
                      <a:pPr algn="ctr"/>
                      <a:r>
                        <a:rPr lang="en-US" sz="2400" dirty="0"/>
                        <a:t>55%</a:t>
                      </a:r>
                    </a:p>
                  </a:txBody>
                  <a:tcPr/>
                </a:tc>
                <a:extLst>
                  <a:ext uri="{0D108BD9-81ED-4DB2-BD59-A6C34878D82A}">
                    <a16:rowId xmlns:a16="http://schemas.microsoft.com/office/drawing/2014/main" val="1202727792"/>
                  </a:ext>
                </a:extLst>
              </a:tr>
              <a:tr h="597723">
                <a:tc>
                  <a:txBody>
                    <a:bodyPr/>
                    <a:lstStyle/>
                    <a:p>
                      <a:r>
                        <a:rPr lang="en-US" sz="2400" dirty="0"/>
                        <a:t>Reading Fluency</a:t>
                      </a:r>
                    </a:p>
                  </a:txBody>
                  <a:tcPr/>
                </a:tc>
                <a:tc>
                  <a:txBody>
                    <a:bodyPr/>
                    <a:lstStyle/>
                    <a:p>
                      <a:pPr algn="ctr"/>
                      <a:r>
                        <a:rPr lang="en-US" sz="2400" dirty="0"/>
                        <a:t>26</a:t>
                      </a:r>
                      <a:r>
                        <a:rPr lang="en-US" sz="2400" i="1" dirty="0"/>
                        <a:t>%</a:t>
                      </a:r>
                      <a:endParaRPr lang="en-US" sz="2400" dirty="0"/>
                    </a:p>
                  </a:txBody>
                  <a:tcPr/>
                </a:tc>
                <a:tc>
                  <a:txBody>
                    <a:bodyPr/>
                    <a:lstStyle/>
                    <a:p>
                      <a:pPr algn="ctr"/>
                      <a:r>
                        <a:rPr lang="en-US" sz="2400" dirty="0"/>
                        <a:t>21%</a:t>
                      </a:r>
                    </a:p>
                  </a:txBody>
                  <a:tcPr/>
                </a:tc>
                <a:extLst>
                  <a:ext uri="{0D108BD9-81ED-4DB2-BD59-A6C34878D82A}">
                    <a16:rowId xmlns:a16="http://schemas.microsoft.com/office/drawing/2014/main" val="2889799044"/>
                  </a:ext>
                </a:extLst>
              </a:tr>
              <a:tr h="597723">
                <a:tc>
                  <a:txBody>
                    <a:bodyPr/>
                    <a:lstStyle/>
                    <a:p>
                      <a:r>
                        <a:rPr lang="en-US" sz="2400" dirty="0"/>
                        <a:t>Word Reading</a:t>
                      </a:r>
                    </a:p>
                  </a:txBody>
                  <a:tcPr/>
                </a:tc>
                <a:tc>
                  <a:txBody>
                    <a:bodyPr/>
                    <a:lstStyle/>
                    <a:p>
                      <a:pPr algn="ctr"/>
                      <a:r>
                        <a:rPr lang="en-US" sz="2400" dirty="0"/>
                        <a:t>13%</a:t>
                      </a:r>
                    </a:p>
                  </a:txBody>
                  <a:tcPr/>
                </a:tc>
                <a:tc>
                  <a:txBody>
                    <a:bodyPr/>
                    <a:lstStyle/>
                    <a:p>
                      <a:pPr algn="ctr"/>
                      <a:r>
                        <a:rPr lang="en-US" sz="2400" dirty="0"/>
                        <a:t>21%</a:t>
                      </a:r>
                    </a:p>
                  </a:txBody>
                  <a:tcPr/>
                </a:tc>
                <a:extLst>
                  <a:ext uri="{0D108BD9-81ED-4DB2-BD59-A6C34878D82A}">
                    <a16:rowId xmlns:a16="http://schemas.microsoft.com/office/drawing/2014/main" val="850561537"/>
                  </a:ext>
                </a:extLst>
              </a:tr>
              <a:tr h="597723">
                <a:tc>
                  <a:txBody>
                    <a:bodyPr/>
                    <a:lstStyle/>
                    <a:p>
                      <a:r>
                        <a:rPr lang="en-US" sz="2400" dirty="0"/>
                        <a:t>Other Instruction</a:t>
                      </a:r>
                    </a:p>
                  </a:txBody>
                  <a:tcPr/>
                </a:tc>
                <a:tc>
                  <a:txBody>
                    <a:bodyPr/>
                    <a:lstStyle/>
                    <a:p>
                      <a:pPr algn="ctr"/>
                      <a:r>
                        <a:rPr lang="en-US" sz="2400" dirty="0"/>
                        <a:t>0%</a:t>
                      </a:r>
                    </a:p>
                  </a:txBody>
                  <a:tcPr/>
                </a:tc>
                <a:tc>
                  <a:txBody>
                    <a:bodyPr/>
                    <a:lstStyle/>
                    <a:p>
                      <a:pPr algn="ctr"/>
                      <a:r>
                        <a:rPr lang="en-US" sz="2400" dirty="0"/>
                        <a:t>3%</a:t>
                      </a:r>
                    </a:p>
                  </a:txBody>
                  <a:tcPr/>
                </a:tc>
                <a:extLst>
                  <a:ext uri="{0D108BD9-81ED-4DB2-BD59-A6C34878D82A}">
                    <a16:rowId xmlns:a16="http://schemas.microsoft.com/office/drawing/2014/main" val="4216033580"/>
                  </a:ext>
                </a:extLst>
              </a:tr>
            </a:tbl>
          </a:graphicData>
        </a:graphic>
      </p:graphicFrame>
    </p:spTree>
    <p:extLst>
      <p:ext uri="{BB962C8B-B14F-4D97-AF65-F5344CB8AC3E}">
        <p14:creationId xmlns:p14="http://schemas.microsoft.com/office/powerpoint/2010/main" val="3229095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6335-85D0-CF4C-BE05-BA877C39286C}"/>
              </a:ext>
            </a:extLst>
          </p:cNvPr>
          <p:cNvSpPr>
            <a:spLocks noGrp="1"/>
          </p:cNvSpPr>
          <p:nvPr>
            <p:ph type="title"/>
          </p:nvPr>
        </p:nvSpPr>
        <p:spPr/>
        <p:txBody>
          <a:bodyPr/>
          <a:lstStyle/>
          <a:p>
            <a:pPr algn="ctr"/>
            <a:r>
              <a:rPr lang="en-US" dirty="0"/>
              <a:t>Reading Measures</a:t>
            </a:r>
          </a:p>
        </p:txBody>
      </p:sp>
      <p:graphicFrame>
        <p:nvGraphicFramePr>
          <p:cNvPr id="3" name="Table 2">
            <a:extLst>
              <a:ext uri="{FF2B5EF4-FFF2-40B4-BE49-F238E27FC236}">
                <a16:creationId xmlns:a16="http://schemas.microsoft.com/office/drawing/2014/main" id="{51988D51-0E80-AA40-A2E4-FE81E5AACE4B}"/>
              </a:ext>
            </a:extLst>
          </p:cNvPr>
          <p:cNvGraphicFramePr>
            <a:graphicFrameLocks noGrp="1"/>
          </p:cNvGraphicFramePr>
          <p:nvPr>
            <p:extLst>
              <p:ext uri="{D42A27DB-BD31-4B8C-83A1-F6EECF244321}">
                <p14:modId xmlns:p14="http://schemas.microsoft.com/office/powerpoint/2010/main" val="2601239509"/>
              </p:ext>
            </p:extLst>
          </p:nvPr>
        </p:nvGraphicFramePr>
        <p:xfrm>
          <a:off x="838200" y="1440168"/>
          <a:ext cx="10439398" cy="4542622"/>
        </p:xfrm>
        <a:graphic>
          <a:graphicData uri="http://schemas.openxmlformats.org/drawingml/2006/table">
            <a:tbl>
              <a:tblPr firstRow="1" bandRow="1">
                <a:tableStyleId>{69CF1AB2-1976-4502-BF36-3FF5EA218861}</a:tableStyleId>
              </a:tblPr>
              <a:tblGrid>
                <a:gridCol w="10439398">
                  <a:extLst>
                    <a:ext uri="{9D8B030D-6E8A-4147-A177-3AD203B41FA5}">
                      <a16:colId xmlns:a16="http://schemas.microsoft.com/office/drawing/2014/main" val="1541451175"/>
                    </a:ext>
                  </a:extLst>
                </a:gridCol>
              </a:tblGrid>
              <a:tr h="1020754">
                <a:tc>
                  <a:txBody>
                    <a:bodyPr/>
                    <a:lstStyle/>
                    <a:p>
                      <a:pPr marL="457200" indent="-457200">
                        <a:buFont typeface="Arial" panose="020B0604020202020204" pitchFamily="34" charset="0"/>
                        <a:buChar char="•"/>
                      </a:pPr>
                      <a:r>
                        <a:rPr lang="en-US" sz="2600" b="0" dirty="0"/>
                        <a:t>Test of Word Reading Efficiency Second Edition: Sight Word Efficiency (TOWRE-SWE)</a:t>
                      </a:r>
                    </a:p>
                  </a:txBody>
                  <a:tcPr/>
                </a:tc>
                <a:extLst>
                  <a:ext uri="{0D108BD9-81ED-4DB2-BD59-A6C34878D82A}">
                    <a16:rowId xmlns:a16="http://schemas.microsoft.com/office/drawing/2014/main" val="2225327476"/>
                  </a:ext>
                </a:extLst>
              </a:tr>
              <a:tr h="917185">
                <a:tc>
                  <a:txBody>
                    <a:bodyPr/>
                    <a:lstStyle/>
                    <a:p>
                      <a:pPr marL="457200" indent="-457200">
                        <a:buFont typeface="Arial" panose="020B0604020202020204" pitchFamily="34" charset="0"/>
                        <a:buChar char="•"/>
                      </a:pPr>
                      <a:r>
                        <a:rPr lang="en-US" sz="2600" dirty="0"/>
                        <a:t>Test of Silent Reading Efficiency and Comprehension (TOSREC)</a:t>
                      </a:r>
                    </a:p>
                  </a:txBody>
                  <a:tcPr/>
                </a:tc>
                <a:extLst>
                  <a:ext uri="{0D108BD9-81ED-4DB2-BD59-A6C34878D82A}">
                    <a16:rowId xmlns:a16="http://schemas.microsoft.com/office/drawing/2014/main" val="988330462"/>
                  </a:ext>
                </a:extLst>
              </a:tr>
              <a:tr h="1020754">
                <a:tc>
                  <a:txBody>
                    <a:bodyPr/>
                    <a:lstStyle/>
                    <a:p>
                      <a:pPr marL="457200" indent="-457200">
                        <a:buFont typeface="Arial" panose="020B0604020202020204" pitchFamily="34" charset="0"/>
                        <a:buChar char="•"/>
                      </a:pPr>
                      <a:r>
                        <a:rPr lang="en-US" sz="2600" dirty="0"/>
                        <a:t>Kaufman Test of Educational Achievement: Reading Comprehension Subtest (KTEA-RC)</a:t>
                      </a:r>
                    </a:p>
                  </a:txBody>
                  <a:tcPr/>
                </a:tc>
                <a:extLst>
                  <a:ext uri="{0D108BD9-81ED-4DB2-BD59-A6C34878D82A}">
                    <a16:rowId xmlns:a16="http://schemas.microsoft.com/office/drawing/2014/main" val="504403088"/>
                  </a:ext>
                </a:extLst>
              </a:tr>
              <a:tr h="1020754">
                <a:tc>
                  <a:txBody>
                    <a:bodyPr/>
                    <a:lstStyle/>
                    <a:p>
                      <a:pPr marL="457200" indent="-457200">
                        <a:buFont typeface="Arial" panose="020B0604020202020204" pitchFamily="34" charset="0"/>
                        <a:buChar char="•"/>
                      </a:pPr>
                      <a:r>
                        <a:rPr lang="en-US" sz="2600" dirty="0"/>
                        <a:t>Gates-</a:t>
                      </a:r>
                      <a:r>
                        <a:rPr lang="en-US" sz="2600" dirty="0" err="1"/>
                        <a:t>MacGinitie</a:t>
                      </a:r>
                      <a:r>
                        <a:rPr lang="en-US" sz="2600" dirty="0"/>
                        <a:t> Reading Comprehension Subtest (GMRT-RC)</a:t>
                      </a:r>
                    </a:p>
                  </a:txBody>
                  <a:tcPr/>
                </a:tc>
                <a:extLst>
                  <a:ext uri="{0D108BD9-81ED-4DB2-BD59-A6C34878D82A}">
                    <a16:rowId xmlns:a16="http://schemas.microsoft.com/office/drawing/2014/main" val="2182862857"/>
                  </a:ext>
                </a:extLst>
              </a:tr>
              <a:tr h="563175">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dirty="0"/>
                        <a:t>Researcher-developed Reading Comprehension Measure (MINI-RC)</a:t>
                      </a:r>
                    </a:p>
                  </a:txBody>
                  <a:tcPr/>
                </a:tc>
                <a:extLst>
                  <a:ext uri="{0D108BD9-81ED-4DB2-BD59-A6C34878D82A}">
                    <a16:rowId xmlns:a16="http://schemas.microsoft.com/office/drawing/2014/main" val="506563586"/>
                  </a:ext>
                </a:extLst>
              </a:tr>
            </a:tbl>
          </a:graphicData>
        </a:graphic>
      </p:graphicFrame>
    </p:spTree>
    <p:extLst>
      <p:ext uri="{BB962C8B-B14F-4D97-AF65-F5344CB8AC3E}">
        <p14:creationId xmlns:p14="http://schemas.microsoft.com/office/powerpoint/2010/main" val="1460294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3F58-4D4D-6C45-A011-4C26FC7A87BB}"/>
              </a:ext>
            </a:extLst>
          </p:cNvPr>
          <p:cNvSpPr>
            <a:spLocks noGrp="1"/>
          </p:cNvSpPr>
          <p:nvPr>
            <p:ph type="title"/>
          </p:nvPr>
        </p:nvSpPr>
        <p:spPr>
          <a:xfrm>
            <a:off x="914400" y="256120"/>
            <a:ext cx="10363200" cy="1143000"/>
          </a:xfrm>
        </p:spPr>
        <p:txBody>
          <a:bodyPr/>
          <a:lstStyle/>
          <a:p>
            <a:pPr algn="ctr"/>
            <a:r>
              <a:rPr lang="en-US" dirty="0"/>
              <a:t>Researcher-developed Measure: MINI-RC</a:t>
            </a:r>
          </a:p>
        </p:txBody>
      </p:sp>
      <p:sp>
        <p:nvSpPr>
          <p:cNvPr id="5" name="Slide Number Placeholder 4">
            <a:extLst>
              <a:ext uri="{FF2B5EF4-FFF2-40B4-BE49-F238E27FC236}">
                <a16:creationId xmlns:a16="http://schemas.microsoft.com/office/drawing/2014/main" id="{424E7FF8-3751-874C-B2AE-E9D5DCAA138C}"/>
              </a:ext>
            </a:extLst>
          </p:cNvPr>
          <p:cNvSpPr>
            <a:spLocks noGrp="1"/>
          </p:cNvSpPr>
          <p:nvPr>
            <p:ph type="sldNum" sz="quarter" idx="12"/>
          </p:nvPr>
        </p:nvSpPr>
        <p:spPr>
          <a:xfrm>
            <a:off x="8610600" y="6319591"/>
            <a:ext cx="2743200" cy="276999"/>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27B12D-0E00-E54E-A352-3B245D2B91E3}" type="slidenum">
              <a:rPr lang="en-US" smtClean="0"/>
              <a:pPr/>
              <a:t>42</a:t>
            </a:fld>
            <a:endParaRPr lang="en-US" dirty="0"/>
          </a:p>
        </p:txBody>
      </p:sp>
      <p:pic>
        <p:nvPicPr>
          <p:cNvPr id="7" name="Picture 6">
            <a:extLst>
              <a:ext uri="{FF2B5EF4-FFF2-40B4-BE49-F238E27FC236}">
                <a16:creationId xmlns:a16="http://schemas.microsoft.com/office/drawing/2014/main" id="{2B704B74-5FE8-E844-A485-EE18A8CF1B17}"/>
              </a:ext>
            </a:extLst>
          </p:cNvPr>
          <p:cNvPicPr>
            <a:picLocks noChangeAspect="1"/>
          </p:cNvPicPr>
          <p:nvPr/>
        </p:nvPicPr>
        <p:blipFill rotWithShape="1">
          <a:blip r:embed="rId3"/>
          <a:srcRect l="32778" t="12700" r="32361" b="6312"/>
          <a:stretch/>
        </p:blipFill>
        <p:spPr>
          <a:xfrm>
            <a:off x="6559061" y="1244324"/>
            <a:ext cx="3831139" cy="4905606"/>
          </a:xfrm>
          <a:prstGeom prst="rect">
            <a:avLst/>
          </a:prstGeom>
          <a:ln>
            <a:solidFill>
              <a:schemeClr val="tx1"/>
            </a:solidFill>
          </a:ln>
        </p:spPr>
      </p:pic>
      <p:pic>
        <p:nvPicPr>
          <p:cNvPr id="13" name="Picture 12">
            <a:extLst>
              <a:ext uri="{FF2B5EF4-FFF2-40B4-BE49-F238E27FC236}">
                <a16:creationId xmlns:a16="http://schemas.microsoft.com/office/drawing/2014/main" id="{CB33D362-D392-BF48-86E4-0862247D9859}"/>
              </a:ext>
            </a:extLst>
          </p:cNvPr>
          <p:cNvPicPr>
            <a:picLocks noChangeAspect="1"/>
          </p:cNvPicPr>
          <p:nvPr/>
        </p:nvPicPr>
        <p:blipFill rotWithShape="1">
          <a:blip r:embed="rId4"/>
          <a:srcRect l="29028" t="11429" r="26667" b="5926"/>
          <a:stretch/>
        </p:blipFill>
        <p:spPr>
          <a:xfrm>
            <a:off x="857249" y="1244324"/>
            <a:ext cx="4675294" cy="4905606"/>
          </a:xfrm>
          <a:prstGeom prst="rect">
            <a:avLst/>
          </a:prstGeom>
          <a:ln>
            <a:solidFill>
              <a:schemeClr val="tx1"/>
            </a:solidFill>
          </a:ln>
        </p:spPr>
      </p:pic>
    </p:spTree>
    <p:extLst>
      <p:ext uri="{BB962C8B-B14F-4D97-AF65-F5344CB8AC3E}">
        <p14:creationId xmlns:p14="http://schemas.microsoft.com/office/powerpoint/2010/main" val="759702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6335-85D0-CF4C-BE05-BA877C39286C}"/>
              </a:ext>
            </a:extLst>
          </p:cNvPr>
          <p:cNvSpPr>
            <a:spLocks noGrp="1"/>
          </p:cNvSpPr>
          <p:nvPr>
            <p:ph type="title"/>
          </p:nvPr>
        </p:nvSpPr>
        <p:spPr/>
        <p:txBody>
          <a:bodyPr/>
          <a:lstStyle/>
          <a:p>
            <a:pPr algn="ctr"/>
            <a:r>
              <a:rPr lang="en-US" dirty="0"/>
              <a:t>Anxiety Measures</a:t>
            </a:r>
          </a:p>
        </p:txBody>
      </p:sp>
      <p:graphicFrame>
        <p:nvGraphicFramePr>
          <p:cNvPr id="3" name="Table 2">
            <a:extLst>
              <a:ext uri="{FF2B5EF4-FFF2-40B4-BE49-F238E27FC236}">
                <a16:creationId xmlns:a16="http://schemas.microsoft.com/office/drawing/2014/main" id="{51988D51-0E80-AA40-A2E4-FE81E5AACE4B}"/>
              </a:ext>
            </a:extLst>
          </p:cNvPr>
          <p:cNvGraphicFramePr>
            <a:graphicFrameLocks noGrp="1"/>
          </p:cNvGraphicFramePr>
          <p:nvPr/>
        </p:nvGraphicFramePr>
        <p:xfrm>
          <a:off x="914400" y="1624874"/>
          <a:ext cx="10363200" cy="3330017"/>
        </p:xfrm>
        <a:graphic>
          <a:graphicData uri="http://schemas.openxmlformats.org/drawingml/2006/table">
            <a:tbl>
              <a:tblPr firstRow="1" bandRow="1">
                <a:tableStyleId>{69CF1AB2-1976-4502-BF36-3FF5EA218861}</a:tableStyleId>
              </a:tblPr>
              <a:tblGrid>
                <a:gridCol w="10363200">
                  <a:extLst>
                    <a:ext uri="{9D8B030D-6E8A-4147-A177-3AD203B41FA5}">
                      <a16:colId xmlns:a16="http://schemas.microsoft.com/office/drawing/2014/main" val="2588707964"/>
                    </a:ext>
                  </a:extLst>
                </a:gridCol>
              </a:tblGrid>
              <a:tr h="903294">
                <a:tc>
                  <a:txBody>
                    <a:bodyPr/>
                    <a:lstStyle/>
                    <a:p>
                      <a:pPr marL="457200" indent="-457200">
                        <a:buFont typeface="Arial" panose="020B0604020202020204" pitchFamily="34" charset="0"/>
                        <a:buChar char="•"/>
                      </a:pPr>
                      <a:r>
                        <a:rPr lang="en-US" sz="2600" b="0" dirty="0"/>
                        <a:t>Beck Youth Inventory Second Edition Anxiety Scale (BYI Anxiety)</a:t>
                      </a:r>
                    </a:p>
                  </a:txBody>
                  <a:tcPr/>
                </a:tc>
                <a:extLst>
                  <a:ext uri="{0D108BD9-81ED-4DB2-BD59-A6C34878D82A}">
                    <a16:rowId xmlns:a16="http://schemas.microsoft.com/office/drawing/2014/main" val="2225327476"/>
                  </a:ext>
                </a:extLst>
              </a:tr>
              <a:tr h="820646">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0" dirty="0"/>
                        <a:t>Multidimensional Anxiety Scale for Children (MASC) Physical Symptoms</a:t>
                      </a:r>
                    </a:p>
                  </a:txBody>
                  <a:tcPr/>
                </a:tc>
                <a:extLst>
                  <a:ext uri="{0D108BD9-81ED-4DB2-BD59-A6C34878D82A}">
                    <a16:rowId xmlns:a16="http://schemas.microsoft.com/office/drawing/2014/main" val="988330462"/>
                  </a:ext>
                </a:extLst>
              </a:tr>
              <a:tr h="820646">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0" dirty="0"/>
                        <a:t>MASC: Social Anxiety</a:t>
                      </a:r>
                    </a:p>
                  </a:txBody>
                  <a:tcPr/>
                </a:tc>
                <a:extLst>
                  <a:ext uri="{0D108BD9-81ED-4DB2-BD59-A6C34878D82A}">
                    <a16:rowId xmlns:a16="http://schemas.microsoft.com/office/drawing/2014/main" val="504403088"/>
                  </a:ext>
                </a:extLst>
              </a:tr>
              <a:tr h="785431">
                <a:tc>
                  <a:txBody>
                    <a:bodyPr/>
                    <a:lstStyle/>
                    <a:p>
                      <a:pPr marL="457200" indent="-457200">
                        <a:buFont typeface="Arial" panose="020B0604020202020204" pitchFamily="34" charset="0"/>
                        <a:buChar char="•"/>
                      </a:pPr>
                      <a:r>
                        <a:rPr lang="en-US" sz="2600" b="0" dirty="0"/>
                        <a:t>Reading Anxiety (Grills et al., 2014)</a:t>
                      </a:r>
                    </a:p>
                  </a:txBody>
                  <a:tcPr/>
                </a:tc>
                <a:extLst>
                  <a:ext uri="{0D108BD9-81ED-4DB2-BD59-A6C34878D82A}">
                    <a16:rowId xmlns:a16="http://schemas.microsoft.com/office/drawing/2014/main" val="2182862857"/>
                  </a:ext>
                </a:extLst>
              </a:tr>
            </a:tbl>
          </a:graphicData>
        </a:graphic>
      </p:graphicFrame>
    </p:spTree>
    <p:extLst>
      <p:ext uri="{BB962C8B-B14F-4D97-AF65-F5344CB8AC3E}">
        <p14:creationId xmlns:p14="http://schemas.microsoft.com/office/powerpoint/2010/main" val="723022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29F3-093F-AC49-B699-9D4B1A3C3C39}"/>
              </a:ext>
            </a:extLst>
          </p:cNvPr>
          <p:cNvSpPr>
            <a:spLocks noGrp="1"/>
          </p:cNvSpPr>
          <p:nvPr>
            <p:ph type="title"/>
          </p:nvPr>
        </p:nvSpPr>
        <p:spPr>
          <a:xfrm>
            <a:off x="762000" y="140005"/>
            <a:ext cx="10515600" cy="1325563"/>
          </a:xfrm>
        </p:spPr>
        <p:txBody>
          <a:bodyPr/>
          <a:lstStyle/>
          <a:p>
            <a:pPr algn="ctr"/>
            <a:r>
              <a:rPr lang="en-US" dirty="0"/>
              <a:t>Data Analysis</a:t>
            </a:r>
          </a:p>
        </p:txBody>
      </p:sp>
      <p:sp>
        <p:nvSpPr>
          <p:cNvPr id="3" name="Content Placeholder 2">
            <a:extLst>
              <a:ext uri="{FF2B5EF4-FFF2-40B4-BE49-F238E27FC236}">
                <a16:creationId xmlns:a16="http://schemas.microsoft.com/office/drawing/2014/main" id="{5CDBA317-6624-4746-BE78-8C85F32828F0}"/>
              </a:ext>
            </a:extLst>
          </p:cNvPr>
          <p:cNvSpPr>
            <a:spLocks noGrp="1"/>
          </p:cNvSpPr>
          <p:nvPr>
            <p:ph idx="1"/>
          </p:nvPr>
        </p:nvSpPr>
        <p:spPr>
          <a:xfrm>
            <a:off x="762000" y="1349005"/>
            <a:ext cx="10363200" cy="4970586"/>
          </a:xfrm>
        </p:spPr>
        <p:txBody>
          <a:bodyPr>
            <a:noAutofit/>
          </a:bodyPr>
          <a:lstStyle/>
          <a:p>
            <a:r>
              <a:rPr lang="en-US" sz="2500" dirty="0"/>
              <a:t>Modeled the full and partial nesting in the data (nesting in interventionist only in treatment conditions)</a:t>
            </a:r>
          </a:p>
          <a:p>
            <a:r>
              <a:rPr lang="en-US" sz="2500" dirty="0"/>
              <a:t>Modeled pretest scores for each outcome as covariate </a:t>
            </a:r>
          </a:p>
          <a:p>
            <a:r>
              <a:rPr lang="en-US" sz="2500" dirty="0"/>
              <a:t>Controlled for family-wise error associated with multiple comparisons (</a:t>
            </a:r>
            <a:r>
              <a:rPr lang="en-US" sz="2500" dirty="0" err="1"/>
              <a:t>Benjamini</a:t>
            </a:r>
            <a:r>
              <a:rPr lang="en-US" sz="2500" dirty="0"/>
              <a:t> &amp; Hochberg, 1995), two primary contrasts were evaluated: </a:t>
            </a:r>
          </a:p>
          <a:p>
            <a:pPr lvl="1"/>
            <a:r>
              <a:rPr lang="en-US" sz="2500" dirty="0"/>
              <a:t>RANX vs BAU</a:t>
            </a:r>
          </a:p>
          <a:p>
            <a:pPr lvl="1"/>
            <a:r>
              <a:rPr lang="en-US" sz="2500" dirty="0"/>
              <a:t>RANX vs RMATH</a:t>
            </a:r>
          </a:p>
        </p:txBody>
      </p:sp>
      <p:sp>
        <p:nvSpPr>
          <p:cNvPr id="4" name="Slide Number Placeholder 3">
            <a:extLst>
              <a:ext uri="{FF2B5EF4-FFF2-40B4-BE49-F238E27FC236}">
                <a16:creationId xmlns:a16="http://schemas.microsoft.com/office/drawing/2014/main" id="{64B4D540-54D8-BA4F-A8E9-B8CDE30D7720}"/>
              </a:ext>
            </a:extLst>
          </p:cNvPr>
          <p:cNvSpPr>
            <a:spLocks noGrp="1"/>
          </p:cNvSpPr>
          <p:nvPr>
            <p:ph type="sldNum" sz="quarter" idx="12"/>
          </p:nvPr>
        </p:nvSpPr>
        <p:spPr>
          <a:xfrm>
            <a:off x="8610600" y="6319591"/>
            <a:ext cx="2743200" cy="276999"/>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27B12D-0E00-E54E-A352-3B245D2B91E3}" type="slidenum">
              <a:rPr lang="en-US" smtClean="0"/>
              <a:pPr/>
              <a:t>44</a:t>
            </a:fld>
            <a:endParaRPr lang="en-US" dirty="0"/>
          </a:p>
        </p:txBody>
      </p:sp>
    </p:spTree>
    <p:extLst>
      <p:ext uri="{BB962C8B-B14F-4D97-AF65-F5344CB8AC3E}">
        <p14:creationId xmlns:p14="http://schemas.microsoft.com/office/powerpoint/2010/main" val="1926293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AC50-D2AD-E54C-8E59-EC0B54AB3C9F}"/>
              </a:ext>
            </a:extLst>
          </p:cNvPr>
          <p:cNvSpPr>
            <a:spLocks noGrp="1"/>
          </p:cNvSpPr>
          <p:nvPr>
            <p:ph type="title"/>
          </p:nvPr>
        </p:nvSpPr>
        <p:spPr>
          <a:xfrm>
            <a:off x="838200" y="2690963"/>
            <a:ext cx="10515600" cy="738037"/>
          </a:xfrm>
        </p:spPr>
        <p:txBody>
          <a:bodyPr>
            <a:normAutofit fontScale="90000"/>
          </a:bodyPr>
          <a:lstStyle/>
          <a:p>
            <a:pPr algn="ctr"/>
            <a:r>
              <a:rPr lang="en-US" dirty="0"/>
              <a:t>Effects on Reading Outcomes</a:t>
            </a:r>
          </a:p>
        </p:txBody>
      </p:sp>
    </p:spTree>
    <p:extLst>
      <p:ext uri="{BB962C8B-B14F-4D97-AF65-F5344CB8AC3E}">
        <p14:creationId xmlns:p14="http://schemas.microsoft.com/office/powerpoint/2010/main" val="2435494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7D25-0770-BB40-BB31-8AD4CDCDF38E}"/>
              </a:ext>
            </a:extLst>
          </p:cNvPr>
          <p:cNvSpPr>
            <a:spLocks noGrp="1"/>
          </p:cNvSpPr>
          <p:nvPr>
            <p:ph type="title"/>
          </p:nvPr>
        </p:nvSpPr>
        <p:spPr/>
        <p:txBody>
          <a:bodyPr/>
          <a:lstStyle/>
          <a:p>
            <a:pPr algn="ctr"/>
            <a:r>
              <a:rPr lang="en-US" dirty="0"/>
              <a:t>Reading: Descriptive Data</a:t>
            </a:r>
          </a:p>
        </p:txBody>
      </p:sp>
      <p:sp>
        <p:nvSpPr>
          <p:cNvPr id="5" name="Slide Number Placeholder 4">
            <a:extLst>
              <a:ext uri="{FF2B5EF4-FFF2-40B4-BE49-F238E27FC236}">
                <a16:creationId xmlns:a16="http://schemas.microsoft.com/office/drawing/2014/main" id="{756077BE-E146-BB4D-B1F1-15F8091D63FB}"/>
              </a:ext>
            </a:extLst>
          </p:cNvPr>
          <p:cNvSpPr>
            <a:spLocks noGrp="1"/>
          </p:cNvSpPr>
          <p:nvPr>
            <p:ph type="sldNum" sz="quarter" idx="12"/>
          </p:nvPr>
        </p:nvSpPr>
        <p:spPr>
          <a:xfrm>
            <a:off x="8610600" y="6319591"/>
            <a:ext cx="2743200" cy="276999"/>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27B12D-0E00-E54E-A352-3B245D2B91E3}" type="slidenum">
              <a:rPr lang="en-US" smtClean="0"/>
              <a:pPr/>
              <a:t>46</a:t>
            </a:fld>
            <a:endParaRPr lang="en-US" dirty="0"/>
          </a:p>
        </p:txBody>
      </p:sp>
      <p:graphicFrame>
        <p:nvGraphicFramePr>
          <p:cNvPr id="11" name="Content Placeholder 6">
            <a:extLst>
              <a:ext uri="{FF2B5EF4-FFF2-40B4-BE49-F238E27FC236}">
                <a16:creationId xmlns:a16="http://schemas.microsoft.com/office/drawing/2014/main" id="{1D50A6F2-9471-2C4A-97ED-569651E6F3F1}"/>
              </a:ext>
            </a:extLst>
          </p:cNvPr>
          <p:cNvGraphicFramePr>
            <a:graphicFrameLocks/>
          </p:cNvGraphicFramePr>
          <p:nvPr/>
        </p:nvGraphicFramePr>
        <p:xfrm>
          <a:off x="2538845" y="1290514"/>
          <a:ext cx="7114309" cy="4957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1865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3F58-4D4D-6C45-A011-4C26FC7A87BB}"/>
              </a:ext>
            </a:extLst>
          </p:cNvPr>
          <p:cNvSpPr>
            <a:spLocks noGrp="1"/>
          </p:cNvSpPr>
          <p:nvPr>
            <p:ph type="title"/>
          </p:nvPr>
        </p:nvSpPr>
        <p:spPr/>
        <p:txBody>
          <a:bodyPr/>
          <a:lstStyle/>
          <a:p>
            <a:pPr algn="ctr"/>
            <a:r>
              <a:rPr lang="en-US" dirty="0"/>
              <a:t>Reading: Descriptive Data</a:t>
            </a:r>
          </a:p>
        </p:txBody>
      </p:sp>
      <p:sp>
        <p:nvSpPr>
          <p:cNvPr id="5" name="Slide Number Placeholder 4">
            <a:extLst>
              <a:ext uri="{FF2B5EF4-FFF2-40B4-BE49-F238E27FC236}">
                <a16:creationId xmlns:a16="http://schemas.microsoft.com/office/drawing/2014/main" id="{424E7FF8-3751-874C-B2AE-E9D5DCAA138C}"/>
              </a:ext>
            </a:extLst>
          </p:cNvPr>
          <p:cNvSpPr>
            <a:spLocks noGrp="1"/>
          </p:cNvSpPr>
          <p:nvPr>
            <p:ph type="sldNum" sz="quarter" idx="12"/>
          </p:nvPr>
        </p:nvSpPr>
        <p:spPr>
          <a:xfrm>
            <a:off x="8610600" y="6319591"/>
            <a:ext cx="2743200" cy="276999"/>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Gill Sans SemiBold" panose="020B0502020104020203" pitchFamily="34" charset="-79"/>
                <a:ea typeface="+mn-ea"/>
                <a:cs typeface="Gill Sans SemiBold" panose="020B0502020104020203" pitchFamily="34"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27B12D-0E00-E54E-A352-3B245D2B91E3}" type="slidenum">
              <a:rPr lang="en-US" smtClean="0"/>
              <a:pPr/>
              <a:t>47</a:t>
            </a:fld>
            <a:endParaRPr lang="en-US" dirty="0"/>
          </a:p>
        </p:txBody>
      </p:sp>
      <p:graphicFrame>
        <p:nvGraphicFramePr>
          <p:cNvPr id="11" name="Content Placeholder 6">
            <a:extLst>
              <a:ext uri="{FF2B5EF4-FFF2-40B4-BE49-F238E27FC236}">
                <a16:creationId xmlns:a16="http://schemas.microsoft.com/office/drawing/2014/main" id="{41527D88-99C3-AB49-9648-3D022A2ACA51}"/>
              </a:ext>
            </a:extLst>
          </p:cNvPr>
          <p:cNvGraphicFramePr>
            <a:graphicFrameLocks/>
          </p:cNvGraphicFramePr>
          <p:nvPr>
            <p:extLst>
              <p:ext uri="{D42A27DB-BD31-4B8C-83A1-F6EECF244321}">
                <p14:modId xmlns:p14="http://schemas.microsoft.com/office/powerpoint/2010/main" val="2066345351"/>
              </p:ext>
            </p:extLst>
          </p:nvPr>
        </p:nvGraphicFramePr>
        <p:xfrm>
          <a:off x="2677391" y="1440168"/>
          <a:ext cx="6837218" cy="48240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8658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D435-C0DA-B844-AABE-12BBF29A1E48}"/>
              </a:ext>
            </a:extLst>
          </p:cNvPr>
          <p:cNvSpPr>
            <a:spLocks noGrp="1"/>
          </p:cNvSpPr>
          <p:nvPr>
            <p:ph type="title"/>
          </p:nvPr>
        </p:nvSpPr>
        <p:spPr/>
        <p:txBody>
          <a:bodyPr/>
          <a:lstStyle/>
          <a:p>
            <a:pPr algn="ctr"/>
            <a:r>
              <a:rPr lang="en-US" dirty="0"/>
              <a:t>Reading: Descriptive Data</a:t>
            </a:r>
          </a:p>
        </p:txBody>
      </p:sp>
      <p:graphicFrame>
        <p:nvGraphicFramePr>
          <p:cNvPr id="4" name="Content Placeholder 6">
            <a:extLst>
              <a:ext uri="{FF2B5EF4-FFF2-40B4-BE49-F238E27FC236}">
                <a16:creationId xmlns:a16="http://schemas.microsoft.com/office/drawing/2014/main" id="{251D3FB8-F6CD-0342-BDED-C8A638B34682}"/>
              </a:ext>
            </a:extLst>
          </p:cNvPr>
          <p:cNvGraphicFramePr>
            <a:graphicFrameLocks/>
          </p:cNvGraphicFramePr>
          <p:nvPr>
            <p:extLst>
              <p:ext uri="{D42A27DB-BD31-4B8C-83A1-F6EECF244321}">
                <p14:modId xmlns:p14="http://schemas.microsoft.com/office/powerpoint/2010/main" val="719338791"/>
              </p:ext>
            </p:extLst>
          </p:nvPr>
        </p:nvGraphicFramePr>
        <p:xfrm>
          <a:off x="2609479" y="1440168"/>
          <a:ext cx="6973042" cy="4671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7246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D435-C0DA-B844-AABE-12BBF29A1E48}"/>
              </a:ext>
            </a:extLst>
          </p:cNvPr>
          <p:cNvSpPr>
            <a:spLocks noGrp="1"/>
          </p:cNvSpPr>
          <p:nvPr>
            <p:ph type="title"/>
          </p:nvPr>
        </p:nvSpPr>
        <p:spPr/>
        <p:txBody>
          <a:bodyPr/>
          <a:lstStyle/>
          <a:p>
            <a:pPr algn="ctr"/>
            <a:r>
              <a:rPr lang="en-US" dirty="0"/>
              <a:t>Reading: Descriptive Data</a:t>
            </a:r>
          </a:p>
        </p:txBody>
      </p:sp>
      <p:graphicFrame>
        <p:nvGraphicFramePr>
          <p:cNvPr id="4" name="Content Placeholder 6">
            <a:extLst>
              <a:ext uri="{FF2B5EF4-FFF2-40B4-BE49-F238E27FC236}">
                <a16:creationId xmlns:a16="http://schemas.microsoft.com/office/drawing/2014/main" id="{251D3FB8-F6CD-0342-BDED-C8A638B34682}"/>
              </a:ext>
            </a:extLst>
          </p:cNvPr>
          <p:cNvGraphicFramePr>
            <a:graphicFrameLocks/>
          </p:cNvGraphicFramePr>
          <p:nvPr/>
        </p:nvGraphicFramePr>
        <p:xfrm>
          <a:off x="2609479" y="1219200"/>
          <a:ext cx="6973042" cy="4892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182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3ECD6B6-0880-7548-B961-4E55A41AAC38}"/>
              </a:ext>
            </a:extLst>
          </p:cNvPr>
          <p:cNvGraphicFramePr/>
          <p:nvPr>
            <p:extLst>
              <p:ext uri="{D42A27DB-BD31-4B8C-83A1-F6EECF244321}">
                <p14:modId xmlns:p14="http://schemas.microsoft.com/office/powerpoint/2010/main" val="585284711"/>
              </p:ext>
            </p:extLst>
          </p:nvPr>
        </p:nvGraphicFramePr>
        <p:xfrm>
          <a:off x="653562" y="1285629"/>
          <a:ext cx="10884876" cy="4663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5477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D435-C0DA-B844-AABE-12BBF29A1E48}"/>
              </a:ext>
            </a:extLst>
          </p:cNvPr>
          <p:cNvSpPr>
            <a:spLocks noGrp="1"/>
          </p:cNvSpPr>
          <p:nvPr>
            <p:ph type="title"/>
          </p:nvPr>
        </p:nvSpPr>
        <p:spPr/>
        <p:txBody>
          <a:bodyPr/>
          <a:lstStyle/>
          <a:p>
            <a:pPr algn="ctr"/>
            <a:r>
              <a:rPr lang="en-US" dirty="0"/>
              <a:t>Reading: Descriptive Data</a:t>
            </a:r>
          </a:p>
        </p:txBody>
      </p:sp>
      <p:graphicFrame>
        <p:nvGraphicFramePr>
          <p:cNvPr id="4" name="Content Placeholder 6">
            <a:extLst>
              <a:ext uri="{FF2B5EF4-FFF2-40B4-BE49-F238E27FC236}">
                <a16:creationId xmlns:a16="http://schemas.microsoft.com/office/drawing/2014/main" id="{251D3FB8-F6CD-0342-BDED-C8A638B34682}"/>
              </a:ext>
            </a:extLst>
          </p:cNvPr>
          <p:cNvGraphicFramePr>
            <a:graphicFrameLocks/>
          </p:cNvGraphicFramePr>
          <p:nvPr/>
        </p:nvGraphicFramePr>
        <p:xfrm>
          <a:off x="2609479" y="1219200"/>
          <a:ext cx="6973042" cy="4892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5451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F535-8CDC-E14C-A54E-9A98860A37CF}"/>
              </a:ext>
            </a:extLst>
          </p:cNvPr>
          <p:cNvSpPr>
            <a:spLocks noGrp="1"/>
          </p:cNvSpPr>
          <p:nvPr>
            <p:ph type="title"/>
          </p:nvPr>
        </p:nvSpPr>
        <p:spPr/>
        <p:txBody>
          <a:bodyPr/>
          <a:lstStyle/>
          <a:p>
            <a:pPr algn="ctr"/>
            <a:r>
              <a:rPr lang="en-US" dirty="0"/>
              <a:t>Reading: Effect Sizes</a:t>
            </a:r>
          </a:p>
        </p:txBody>
      </p:sp>
      <p:graphicFrame>
        <p:nvGraphicFramePr>
          <p:cNvPr id="4" name="Table 4">
            <a:extLst>
              <a:ext uri="{FF2B5EF4-FFF2-40B4-BE49-F238E27FC236}">
                <a16:creationId xmlns:a16="http://schemas.microsoft.com/office/drawing/2014/main" id="{9723004A-E51C-754E-9672-E759D552B522}"/>
              </a:ext>
            </a:extLst>
          </p:cNvPr>
          <p:cNvGraphicFramePr>
            <a:graphicFrameLocks noGrp="1"/>
          </p:cNvGraphicFramePr>
          <p:nvPr>
            <p:ph idx="1"/>
          </p:nvPr>
        </p:nvGraphicFramePr>
        <p:xfrm>
          <a:off x="914400" y="1219200"/>
          <a:ext cx="10363200" cy="4790524"/>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1132371267"/>
                    </a:ext>
                  </a:extLst>
                </a:gridCol>
                <a:gridCol w="3454400">
                  <a:extLst>
                    <a:ext uri="{9D8B030D-6E8A-4147-A177-3AD203B41FA5}">
                      <a16:colId xmlns:a16="http://schemas.microsoft.com/office/drawing/2014/main" val="1767239856"/>
                    </a:ext>
                  </a:extLst>
                </a:gridCol>
                <a:gridCol w="3454400">
                  <a:extLst>
                    <a:ext uri="{9D8B030D-6E8A-4147-A177-3AD203B41FA5}">
                      <a16:colId xmlns:a16="http://schemas.microsoft.com/office/drawing/2014/main" val="1749297789"/>
                    </a:ext>
                  </a:extLst>
                </a:gridCol>
              </a:tblGrid>
              <a:tr h="0">
                <a:tc>
                  <a:txBody>
                    <a:bodyPr/>
                    <a:lstStyle/>
                    <a:p>
                      <a:pPr algn="ctr"/>
                      <a:r>
                        <a:rPr lang="en-US" sz="2800" dirty="0"/>
                        <a:t>Test</a:t>
                      </a:r>
                    </a:p>
                  </a:txBody>
                  <a:tcPr/>
                </a:tc>
                <a:tc>
                  <a:txBody>
                    <a:bodyPr/>
                    <a:lstStyle/>
                    <a:p>
                      <a:pPr algn="ctr"/>
                      <a:r>
                        <a:rPr lang="en-US" sz="2800" dirty="0"/>
                        <a:t>Contrast</a:t>
                      </a:r>
                    </a:p>
                  </a:txBody>
                  <a:tcPr/>
                </a:tc>
                <a:tc>
                  <a:txBody>
                    <a:bodyPr/>
                    <a:lstStyle/>
                    <a:p>
                      <a:pPr algn="ctr"/>
                      <a:r>
                        <a:rPr lang="en-US" sz="2800" i="0" dirty="0"/>
                        <a:t>Effect size (ES)</a:t>
                      </a:r>
                    </a:p>
                  </a:txBody>
                  <a:tcPr/>
                </a:tc>
                <a:extLst>
                  <a:ext uri="{0D108BD9-81ED-4DB2-BD59-A6C34878D82A}">
                    <a16:rowId xmlns:a16="http://schemas.microsoft.com/office/drawing/2014/main" val="2584549201"/>
                  </a:ext>
                </a:extLst>
              </a:tr>
              <a:tr h="831871">
                <a:tc>
                  <a:txBody>
                    <a:bodyPr/>
                    <a:lstStyle/>
                    <a:p>
                      <a:pPr algn="ctr"/>
                      <a:r>
                        <a:rPr lang="en-US" sz="2800" dirty="0"/>
                        <a:t>TOWRE-SW</a:t>
                      </a:r>
                    </a:p>
                  </a:txBody>
                  <a:tcPr/>
                </a:tc>
                <a:tc>
                  <a:txBody>
                    <a:bodyPr/>
                    <a:lstStyle/>
                    <a:p>
                      <a:pPr algn="ctr"/>
                      <a:r>
                        <a:rPr lang="en-US" sz="2800" dirty="0"/>
                        <a:t>RANX vs. BAU</a:t>
                      </a:r>
                    </a:p>
                  </a:txBody>
                  <a:tcPr/>
                </a:tc>
                <a:tc>
                  <a:txBody>
                    <a:bodyPr/>
                    <a:lstStyle/>
                    <a:p>
                      <a:pPr algn="ctr"/>
                      <a:r>
                        <a:rPr lang="en-US" sz="2800" dirty="0"/>
                        <a:t>0.14</a:t>
                      </a:r>
                    </a:p>
                  </a:txBody>
                  <a:tcPr/>
                </a:tc>
                <a:extLst>
                  <a:ext uri="{0D108BD9-81ED-4DB2-BD59-A6C34878D82A}">
                    <a16:rowId xmlns:a16="http://schemas.microsoft.com/office/drawing/2014/main" val="681966038"/>
                  </a:ext>
                </a:extLst>
              </a:tr>
              <a:tr h="8318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Mini-RC</a:t>
                      </a:r>
                    </a:p>
                  </a:txBody>
                  <a:tcPr/>
                </a:tc>
                <a:tc>
                  <a:txBody>
                    <a:bodyPr/>
                    <a:lstStyle/>
                    <a:p>
                      <a:pPr algn="ctr"/>
                      <a:r>
                        <a:rPr lang="en-US" sz="2800" dirty="0"/>
                        <a:t>RANX vs. BAU</a:t>
                      </a:r>
                    </a:p>
                  </a:txBody>
                  <a:tcPr/>
                </a:tc>
                <a:tc>
                  <a:txBody>
                    <a:bodyPr/>
                    <a:lstStyle/>
                    <a:p>
                      <a:pPr algn="ctr"/>
                      <a:r>
                        <a:rPr lang="en-US" sz="2800" dirty="0"/>
                        <a:t>1.22</a:t>
                      </a:r>
                    </a:p>
                  </a:txBody>
                  <a:tcPr/>
                </a:tc>
                <a:extLst>
                  <a:ext uri="{0D108BD9-81ED-4DB2-BD59-A6C34878D82A}">
                    <a16:rowId xmlns:a16="http://schemas.microsoft.com/office/drawing/2014/main" val="3526390549"/>
                  </a:ext>
                </a:extLst>
              </a:tr>
              <a:tr h="831871">
                <a:tc>
                  <a:txBody>
                    <a:bodyPr/>
                    <a:lstStyle/>
                    <a:p>
                      <a:pPr algn="ctr"/>
                      <a:r>
                        <a:rPr lang="en-US" sz="2800" dirty="0"/>
                        <a:t>TOSREC </a:t>
                      </a:r>
                    </a:p>
                  </a:txBody>
                  <a:tcPr/>
                </a:tc>
                <a:tc>
                  <a:txBody>
                    <a:bodyPr/>
                    <a:lstStyle/>
                    <a:p>
                      <a:pPr algn="ctr"/>
                      <a:r>
                        <a:rPr lang="en-US" sz="2800" dirty="0"/>
                        <a:t>RANX vs. BAU</a:t>
                      </a:r>
                    </a:p>
                    <a:p>
                      <a:pPr algn="ctr"/>
                      <a:endParaRPr lang="en-US" sz="2800" dirty="0"/>
                    </a:p>
                  </a:txBody>
                  <a:tcPr/>
                </a:tc>
                <a:tc>
                  <a:txBody>
                    <a:bodyPr/>
                    <a:lstStyle/>
                    <a:p>
                      <a:pPr algn="ctr"/>
                      <a:r>
                        <a:rPr lang="en-US" sz="2800" dirty="0"/>
                        <a:t>0.24</a:t>
                      </a:r>
                    </a:p>
                  </a:txBody>
                  <a:tcPr/>
                </a:tc>
                <a:extLst>
                  <a:ext uri="{0D108BD9-81ED-4DB2-BD59-A6C34878D82A}">
                    <a16:rowId xmlns:a16="http://schemas.microsoft.com/office/drawing/2014/main" val="3871346072"/>
                  </a:ext>
                </a:extLst>
              </a:tr>
              <a:tr h="831871">
                <a:tc>
                  <a:txBody>
                    <a:bodyPr/>
                    <a:lstStyle/>
                    <a:p>
                      <a:pPr algn="ctr"/>
                      <a:r>
                        <a:rPr lang="en-US" sz="2800" dirty="0"/>
                        <a:t>KTEA-3 RC</a:t>
                      </a:r>
                    </a:p>
                  </a:txBody>
                  <a:tcPr/>
                </a:tc>
                <a:tc>
                  <a:txBody>
                    <a:bodyPr/>
                    <a:lstStyle/>
                    <a:p>
                      <a:pPr algn="ctr"/>
                      <a:r>
                        <a:rPr lang="en-US" sz="2800" dirty="0"/>
                        <a:t>RANX vs. BAU</a:t>
                      </a:r>
                    </a:p>
                  </a:txBody>
                  <a:tcPr/>
                </a:tc>
                <a:tc>
                  <a:txBody>
                    <a:bodyPr/>
                    <a:lstStyle/>
                    <a:p>
                      <a:pPr algn="ctr"/>
                      <a:r>
                        <a:rPr lang="en-US" sz="2800" dirty="0"/>
                        <a:t>0.24</a:t>
                      </a:r>
                    </a:p>
                  </a:txBody>
                  <a:tcPr/>
                </a:tc>
                <a:extLst>
                  <a:ext uri="{0D108BD9-81ED-4DB2-BD59-A6C34878D82A}">
                    <a16:rowId xmlns:a16="http://schemas.microsoft.com/office/drawing/2014/main" val="722445012"/>
                  </a:ext>
                </a:extLst>
              </a:tr>
              <a:tr h="831871">
                <a:tc>
                  <a:txBody>
                    <a:bodyPr/>
                    <a:lstStyle/>
                    <a:p>
                      <a:pPr algn="ctr"/>
                      <a:r>
                        <a:rPr lang="en-US" sz="2800" dirty="0"/>
                        <a:t>GMRT-RC</a:t>
                      </a:r>
                    </a:p>
                  </a:txBody>
                  <a:tcPr/>
                </a:tc>
                <a:tc>
                  <a:txBody>
                    <a:bodyPr/>
                    <a:lstStyle/>
                    <a:p>
                      <a:pPr algn="ctr"/>
                      <a:r>
                        <a:rPr lang="en-US" sz="2800" dirty="0"/>
                        <a:t>RANX vs. BAU</a:t>
                      </a:r>
                    </a:p>
                  </a:txBody>
                  <a:tcPr/>
                </a:tc>
                <a:tc>
                  <a:txBody>
                    <a:bodyPr/>
                    <a:lstStyle/>
                    <a:p>
                      <a:pPr algn="ctr"/>
                      <a:r>
                        <a:rPr lang="en-US" sz="2800" dirty="0"/>
                        <a:t>0.01</a:t>
                      </a:r>
                    </a:p>
                  </a:txBody>
                  <a:tcPr/>
                </a:tc>
                <a:extLst>
                  <a:ext uri="{0D108BD9-81ED-4DB2-BD59-A6C34878D82A}">
                    <a16:rowId xmlns:a16="http://schemas.microsoft.com/office/drawing/2014/main" val="1435017607"/>
                  </a:ext>
                </a:extLst>
              </a:tr>
            </a:tbl>
          </a:graphicData>
        </a:graphic>
      </p:graphicFrame>
    </p:spTree>
    <p:extLst>
      <p:ext uri="{BB962C8B-B14F-4D97-AF65-F5344CB8AC3E}">
        <p14:creationId xmlns:p14="http://schemas.microsoft.com/office/powerpoint/2010/main" val="692766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F535-8CDC-E14C-A54E-9A98860A37CF}"/>
              </a:ext>
            </a:extLst>
          </p:cNvPr>
          <p:cNvSpPr>
            <a:spLocks noGrp="1"/>
          </p:cNvSpPr>
          <p:nvPr>
            <p:ph type="title"/>
          </p:nvPr>
        </p:nvSpPr>
        <p:spPr/>
        <p:txBody>
          <a:bodyPr/>
          <a:lstStyle/>
          <a:p>
            <a:pPr algn="ctr"/>
            <a:r>
              <a:rPr lang="en-US" dirty="0"/>
              <a:t>Reading: Effect Sizes</a:t>
            </a:r>
          </a:p>
        </p:txBody>
      </p:sp>
      <p:graphicFrame>
        <p:nvGraphicFramePr>
          <p:cNvPr id="4" name="Table 4">
            <a:extLst>
              <a:ext uri="{FF2B5EF4-FFF2-40B4-BE49-F238E27FC236}">
                <a16:creationId xmlns:a16="http://schemas.microsoft.com/office/drawing/2014/main" id="{9723004A-E51C-754E-9672-E759D552B522}"/>
              </a:ext>
            </a:extLst>
          </p:cNvPr>
          <p:cNvGraphicFramePr>
            <a:graphicFrameLocks noGrp="1"/>
          </p:cNvGraphicFramePr>
          <p:nvPr>
            <p:ph idx="1"/>
          </p:nvPr>
        </p:nvGraphicFramePr>
        <p:xfrm>
          <a:off x="914400" y="1219200"/>
          <a:ext cx="10363200" cy="4929146"/>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1132371267"/>
                    </a:ext>
                  </a:extLst>
                </a:gridCol>
                <a:gridCol w="3454400">
                  <a:extLst>
                    <a:ext uri="{9D8B030D-6E8A-4147-A177-3AD203B41FA5}">
                      <a16:colId xmlns:a16="http://schemas.microsoft.com/office/drawing/2014/main" val="1767239856"/>
                    </a:ext>
                  </a:extLst>
                </a:gridCol>
                <a:gridCol w="3454400">
                  <a:extLst>
                    <a:ext uri="{9D8B030D-6E8A-4147-A177-3AD203B41FA5}">
                      <a16:colId xmlns:a16="http://schemas.microsoft.com/office/drawing/2014/main" val="1749297789"/>
                    </a:ext>
                  </a:extLst>
                </a:gridCol>
              </a:tblGrid>
              <a:tr h="509546">
                <a:tc>
                  <a:txBody>
                    <a:bodyPr/>
                    <a:lstStyle/>
                    <a:p>
                      <a:r>
                        <a:rPr lang="en-US" sz="2600" dirty="0"/>
                        <a:t>Test</a:t>
                      </a:r>
                    </a:p>
                  </a:txBody>
                  <a:tcPr/>
                </a:tc>
                <a:tc>
                  <a:txBody>
                    <a:bodyPr/>
                    <a:lstStyle/>
                    <a:p>
                      <a:r>
                        <a:rPr lang="en-US" sz="2600" dirty="0"/>
                        <a:t>Contrast</a:t>
                      </a:r>
                    </a:p>
                  </a:txBody>
                  <a:tcPr/>
                </a:tc>
                <a:tc>
                  <a:txBody>
                    <a:bodyPr/>
                    <a:lstStyle/>
                    <a:p>
                      <a:r>
                        <a:rPr lang="en-US" sz="2600" dirty="0"/>
                        <a:t>ES</a:t>
                      </a:r>
                    </a:p>
                  </a:txBody>
                  <a:tcPr/>
                </a:tc>
                <a:extLst>
                  <a:ext uri="{0D108BD9-81ED-4DB2-BD59-A6C34878D82A}">
                    <a16:rowId xmlns:a16="http://schemas.microsoft.com/office/drawing/2014/main" val="2584549201"/>
                  </a:ext>
                </a:extLst>
              </a:tr>
              <a:tr h="509546">
                <a:tc>
                  <a:txBody>
                    <a:bodyPr/>
                    <a:lstStyle/>
                    <a:p>
                      <a:r>
                        <a:rPr lang="en-US" sz="2600" dirty="0"/>
                        <a:t>TOWRE-SW</a:t>
                      </a:r>
                    </a:p>
                  </a:txBody>
                  <a:tcPr/>
                </a:tc>
                <a:tc>
                  <a:txBody>
                    <a:bodyPr/>
                    <a:lstStyle/>
                    <a:p>
                      <a:r>
                        <a:rPr lang="en-US" sz="2600" dirty="0"/>
                        <a:t>RANX vs. BAU</a:t>
                      </a:r>
                    </a:p>
                    <a:p>
                      <a:r>
                        <a:rPr lang="en-US" sz="2600" dirty="0">
                          <a:solidFill>
                            <a:srgbClr val="0070C0"/>
                          </a:solidFill>
                        </a:rPr>
                        <a:t>RANX vs. RMATH</a:t>
                      </a:r>
                    </a:p>
                  </a:txBody>
                  <a:tcPr/>
                </a:tc>
                <a:tc>
                  <a:txBody>
                    <a:bodyPr/>
                    <a:lstStyle/>
                    <a:p>
                      <a:r>
                        <a:rPr lang="en-US" sz="2600" dirty="0"/>
                        <a:t>0.14</a:t>
                      </a:r>
                    </a:p>
                    <a:p>
                      <a:r>
                        <a:rPr lang="en-US" sz="2600" dirty="0">
                          <a:solidFill>
                            <a:srgbClr val="0070C0"/>
                          </a:solidFill>
                        </a:rPr>
                        <a:t>0.22</a:t>
                      </a:r>
                    </a:p>
                  </a:txBody>
                  <a:tcPr/>
                </a:tc>
                <a:extLst>
                  <a:ext uri="{0D108BD9-81ED-4DB2-BD59-A6C34878D82A}">
                    <a16:rowId xmlns:a16="http://schemas.microsoft.com/office/drawing/2014/main" val="681966038"/>
                  </a:ext>
                </a:extLst>
              </a:tr>
              <a:tr h="509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Mini-RC</a:t>
                      </a:r>
                    </a:p>
                  </a:txBody>
                  <a:tcPr/>
                </a:tc>
                <a:tc>
                  <a:txBody>
                    <a:bodyPr/>
                    <a:lstStyle/>
                    <a:p>
                      <a:r>
                        <a:rPr lang="en-US" sz="2600" dirty="0"/>
                        <a:t>RANX vs. BAU</a:t>
                      </a:r>
                    </a:p>
                    <a:p>
                      <a:r>
                        <a:rPr lang="en-US" sz="2600" dirty="0">
                          <a:solidFill>
                            <a:srgbClr val="0070C0"/>
                          </a:solidFill>
                        </a:rPr>
                        <a:t>RANX vs. RMATH</a:t>
                      </a:r>
                    </a:p>
                  </a:txBody>
                  <a:tcPr/>
                </a:tc>
                <a:tc>
                  <a:txBody>
                    <a:bodyPr/>
                    <a:lstStyle/>
                    <a:p>
                      <a:r>
                        <a:rPr lang="en-US" sz="2600" dirty="0"/>
                        <a:t>1.22</a:t>
                      </a:r>
                    </a:p>
                    <a:p>
                      <a:r>
                        <a:rPr lang="en-US" sz="2600" dirty="0">
                          <a:solidFill>
                            <a:srgbClr val="0070C0"/>
                          </a:solidFill>
                        </a:rPr>
                        <a:t>0.77</a:t>
                      </a:r>
                    </a:p>
                  </a:txBody>
                  <a:tcPr/>
                </a:tc>
                <a:extLst>
                  <a:ext uri="{0D108BD9-81ED-4DB2-BD59-A6C34878D82A}">
                    <a16:rowId xmlns:a16="http://schemas.microsoft.com/office/drawing/2014/main" val="3526390549"/>
                  </a:ext>
                </a:extLst>
              </a:tr>
              <a:tr h="509546">
                <a:tc>
                  <a:txBody>
                    <a:bodyPr/>
                    <a:lstStyle/>
                    <a:p>
                      <a:r>
                        <a:rPr lang="en-US" sz="2600" dirty="0"/>
                        <a:t>TOSREC </a:t>
                      </a:r>
                    </a:p>
                  </a:txBody>
                  <a:tcPr/>
                </a:tc>
                <a:tc>
                  <a:txBody>
                    <a:bodyPr/>
                    <a:lstStyle/>
                    <a:p>
                      <a:r>
                        <a:rPr lang="en-US" sz="2600" dirty="0"/>
                        <a:t>RANX vs. BAU</a:t>
                      </a:r>
                    </a:p>
                    <a:p>
                      <a:r>
                        <a:rPr lang="en-US" sz="2600" dirty="0">
                          <a:solidFill>
                            <a:srgbClr val="0070C0"/>
                          </a:solidFill>
                        </a:rPr>
                        <a:t>RANX vs. RMATH</a:t>
                      </a:r>
                    </a:p>
                  </a:txBody>
                  <a:tcPr/>
                </a:tc>
                <a:tc>
                  <a:txBody>
                    <a:bodyPr/>
                    <a:lstStyle/>
                    <a:p>
                      <a:r>
                        <a:rPr lang="en-US" sz="2600" dirty="0"/>
                        <a:t>0.24</a:t>
                      </a:r>
                    </a:p>
                    <a:p>
                      <a:r>
                        <a:rPr lang="en-US" sz="2600" dirty="0">
                          <a:solidFill>
                            <a:srgbClr val="0070C0"/>
                          </a:solidFill>
                        </a:rPr>
                        <a:t>0.10</a:t>
                      </a:r>
                    </a:p>
                  </a:txBody>
                  <a:tcPr/>
                </a:tc>
                <a:extLst>
                  <a:ext uri="{0D108BD9-81ED-4DB2-BD59-A6C34878D82A}">
                    <a16:rowId xmlns:a16="http://schemas.microsoft.com/office/drawing/2014/main" val="3871346072"/>
                  </a:ext>
                </a:extLst>
              </a:tr>
              <a:tr h="509546">
                <a:tc>
                  <a:txBody>
                    <a:bodyPr/>
                    <a:lstStyle/>
                    <a:p>
                      <a:r>
                        <a:rPr lang="en-US" sz="2600" dirty="0"/>
                        <a:t>KTEA-3 RC</a:t>
                      </a:r>
                    </a:p>
                  </a:txBody>
                  <a:tcPr/>
                </a:tc>
                <a:tc>
                  <a:txBody>
                    <a:bodyPr/>
                    <a:lstStyle/>
                    <a:p>
                      <a:r>
                        <a:rPr lang="en-US" sz="2600" dirty="0"/>
                        <a:t>RANX vs. BAU</a:t>
                      </a:r>
                    </a:p>
                    <a:p>
                      <a:r>
                        <a:rPr lang="en-US" sz="2600" dirty="0">
                          <a:solidFill>
                            <a:srgbClr val="0070C0"/>
                          </a:solidFill>
                        </a:rPr>
                        <a:t>RANX vs. RMATH</a:t>
                      </a:r>
                    </a:p>
                  </a:txBody>
                  <a:tcPr/>
                </a:tc>
                <a:tc>
                  <a:txBody>
                    <a:bodyPr/>
                    <a:lstStyle/>
                    <a:p>
                      <a:r>
                        <a:rPr lang="en-US" sz="2600" dirty="0"/>
                        <a:t>0.24</a:t>
                      </a:r>
                    </a:p>
                    <a:p>
                      <a:r>
                        <a:rPr lang="en-US" sz="2600" dirty="0">
                          <a:solidFill>
                            <a:srgbClr val="0070C0"/>
                          </a:solidFill>
                        </a:rPr>
                        <a:t>0.06</a:t>
                      </a:r>
                    </a:p>
                  </a:txBody>
                  <a:tcPr/>
                </a:tc>
                <a:extLst>
                  <a:ext uri="{0D108BD9-81ED-4DB2-BD59-A6C34878D82A}">
                    <a16:rowId xmlns:a16="http://schemas.microsoft.com/office/drawing/2014/main" val="722445012"/>
                  </a:ext>
                </a:extLst>
              </a:tr>
              <a:tr h="509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GMRT-RC</a:t>
                      </a:r>
                    </a:p>
                    <a:p>
                      <a:endParaRPr lang="en-US" sz="2600" dirty="0"/>
                    </a:p>
                  </a:txBody>
                  <a:tcPr/>
                </a:tc>
                <a:tc>
                  <a:txBody>
                    <a:bodyPr/>
                    <a:lstStyle/>
                    <a:p>
                      <a:r>
                        <a:rPr lang="en-US" sz="2600" dirty="0"/>
                        <a:t>RANX vs. BAU</a:t>
                      </a:r>
                    </a:p>
                    <a:p>
                      <a:r>
                        <a:rPr lang="en-US" sz="2600" dirty="0">
                          <a:solidFill>
                            <a:srgbClr val="0070C0"/>
                          </a:solidFill>
                        </a:rPr>
                        <a:t>RANX vs. RMATH</a:t>
                      </a:r>
                    </a:p>
                  </a:txBody>
                  <a:tcPr/>
                </a:tc>
                <a:tc>
                  <a:txBody>
                    <a:bodyPr/>
                    <a:lstStyle/>
                    <a:p>
                      <a:r>
                        <a:rPr lang="en-US" sz="2600" dirty="0"/>
                        <a:t>0.01</a:t>
                      </a:r>
                    </a:p>
                    <a:p>
                      <a:r>
                        <a:rPr lang="en-US" sz="2600" dirty="0">
                          <a:solidFill>
                            <a:srgbClr val="0070C0"/>
                          </a:solidFill>
                        </a:rPr>
                        <a:t>0.18</a:t>
                      </a:r>
                    </a:p>
                  </a:txBody>
                  <a:tcPr/>
                </a:tc>
                <a:extLst>
                  <a:ext uri="{0D108BD9-81ED-4DB2-BD59-A6C34878D82A}">
                    <a16:rowId xmlns:a16="http://schemas.microsoft.com/office/drawing/2014/main" val="1435017607"/>
                  </a:ext>
                </a:extLst>
              </a:tr>
            </a:tbl>
          </a:graphicData>
        </a:graphic>
      </p:graphicFrame>
    </p:spTree>
    <p:extLst>
      <p:ext uri="{BB962C8B-B14F-4D97-AF65-F5344CB8AC3E}">
        <p14:creationId xmlns:p14="http://schemas.microsoft.com/office/powerpoint/2010/main" val="7907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F535-8CDC-E14C-A54E-9A98860A37CF}"/>
              </a:ext>
            </a:extLst>
          </p:cNvPr>
          <p:cNvSpPr>
            <a:spLocks noGrp="1"/>
          </p:cNvSpPr>
          <p:nvPr>
            <p:ph type="title"/>
          </p:nvPr>
        </p:nvSpPr>
        <p:spPr/>
        <p:txBody>
          <a:bodyPr/>
          <a:lstStyle/>
          <a:p>
            <a:pPr algn="ctr"/>
            <a:r>
              <a:rPr lang="en-US" dirty="0"/>
              <a:t>Reading: Effect Sizes</a:t>
            </a:r>
          </a:p>
        </p:txBody>
      </p:sp>
      <p:graphicFrame>
        <p:nvGraphicFramePr>
          <p:cNvPr id="4" name="Table 4">
            <a:extLst>
              <a:ext uri="{FF2B5EF4-FFF2-40B4-BE49-F238E27FC236}">
                <a16:creationId xmlns:a16="http://schemas.microsoft.com/office/drawing/2014/main" id="{9723004A-E51C-754E-9672-E759D552B522}"/>
              </a:ext>
            </a:extLst>
          </p:cNvPr>
          <p:cNvGraphicFramePr>
            <a:graphicFrameLocks noGrp="1"/>
          </p:cNvGraphicFramePr>
          <p:nvPr>
            <p:ph idx="1"/>
          </p:nvPr>
        </p:nvGraphicFramePr>
        <p:xfrm>
          <a:off x="914400" y="1219200"/>
          <a:ext cx="10363200" cy="4929146"/>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1132371267"/>
                    </a:ext>
                  </a:extLst>
                </a:gridCol>
                <a:gridCol w="3454400">
                  <a:extLst>
                    <a:ext uri="{9D8B030D-6E8A-4147-A177-3AD203B41FA5}">
                      <a16:colId xmlns:a16="http://schemas.microsoft.com/office/drawing/2014/main" val="1767239856"/>
                    </a:ext>
                  </a:extLst>
                </a:gridCol>
                <a:gridCol w="3454400">
                  <a:extLst>
                    <a:ext uri="{9D8B030D-6E8A-4147-A177-3AD203B41FA5}">
                      <a16:colId xmlns:a16="http://schemas.microsoft.com/office/drawing/2014/main" val="1749297789"/>
                    </a:ext>
                  </a:extLst>
                </a:gridCol>
              </a:tblGrid>
              <a:tr h="509546">
                <a:tc>
                  <a:txBody>
                    <a:bodyPr/>
                    <a:lstStyle/>
                    <a:p>
                      <a:r>
                        <a:rPr lang="en-US" sz="2600" dirty="0"/>
                        <a:t>Test</a:t>
                      </a:r>
                    </a:p>
                  </a:txBody>
                  <a:tcPr/>
                </a:tc>
                <a:tc>
                  <a:txBody>
                    <a:bodyPr/>
                    <a:lstStyle/>
                    <a:p>
                      <a:r>
                        <a:rPr lang="en-US" sz="2600" dirty="0"/>
                        <a:t>Contrast</a:t>
                      </a:r>
                    </a:p>
                  </a:txBody>
                  <a:tcPr/>
                </a:tc>
                <a:tc>
                  <a:txBody>
                    <a:bodyPr/>
                    <a:lstStyle/>
                    <a:p>
                      <a:r>
                        <a:rPr lang="en-US" sz="2600" dirty="0"/>
                        <a:t>ES</a:t>
                      </a:r>
                    </a:p>
                  </a:txBody>
                  <a:tcPr/>
                </a:tc>
                <a:extLst>
                  <a:ext uri="{0D108BD9-81ED-4DB2-BD59-A6C34878D82A}">
                    <a16:rowId xmlns:a16="http://schemas.microsoft.com/office/drawing/2014/main" val="2584549201"/>
                  </a:ext>
                </a:extLst>
              </a:tr>
              <a:tr h="509546">
                <a:tc>
                  <a:txBody>
                    <a:bodyPr/>
                    <a:lstStyle/>
                    <a:p>
                      <a:r>
                        <a:rPr lang="en-US" sz="2600" dirty="0"/>
                        <a:t>TOWRE-SW</a:t>
                      </a:r>
                    </a:p>
                  </a:txBody>
                  <a:tcPr/>
                </a:tc>
                <a:tc>
                  <a:txBody>
                    <a:bodyPr/>
                    <a:lstStyle/>
                    <a:p>
                      <a:r>
                        <a:rPr lang="en-US" sz="2600" dirty="0"/>
                        <a:t>RANX vs. BAU</a:t>
                      </a:r>
                    </a:p>
                    <a:p>
                      <a:r>
                        <a:rPr lang="en-US" sz="2600" dirty="0">
                          <a:solidFill>
                            <a:srgbClr val="0070C0"/>
                          </a:solidFill>
                        </a:rPr>
                        <a:t>RANX vs. RMATH</a:t>
                      </a:r>
                    </a:p>
                  </a:txBody>
                  <a:tcPr/>
                </a:tc>
                <a:tc>
                  <a:txBody>
                    <a:bodyPr/>
                    <a:lstStyle/>
                    <a:p>
                      <a:r>
                        <a:rPr lang="en-US" sz="2600" dirty="0"/>
                        <a:t>0.14</a:t>
                      </a:r>
                    </a:p>
                    <a:p>
                      <a:r>
                        <a:rPr lang="en-US" sz="2600" dirty="0">
                          <a:solidFill>
                            <a:srgbClr val="0070C0"/>
                          </a:solidFill>
                        </a:rPr>
                        <a:t>0.22</a:t>
                      </a:r>
                    </a:p>
                  </a:txBody>
                  <a:tcPr/>
                </a:tc>
                <a:extLst>
                  <a:ext uri="{0D108BD9-81ED-4DB2-BD59-A6C34878D82A}">
                    <a16:rowId xmlns:a16="http://schemas.microsoft.com/office/drawing/2014/main" val="681966038"/>
                  </a:ext>
                </a:extLst>
              </a:tr>
              <a:tr h="509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88C1C"/>
                          </a:solidFill>
                        </a:rPr>
                        <a:t>Mini-RC</a:t>
                      </a:r>
                    </a:p>
                  </a:txBody>
                  <a:tcPr/>
                </a:tc>
                <a:tc>
                  <a:txBody>
                    <a:bodyPr/>
                    <a:lstStyle/>
                    <a:p>
                      <a:r>
                        <a:rPr lang="en-US" sz="2600" b="1" dirty="0">
                          <a:solidFill>
                            <a:srgbClr val="188C1C"/>
                          </a:solidFill>
                        </a:rPr>
                        <a:t>RANX vs. BAU</a:t>
                      </a:r>
                    </a:p>
                    <a:p>
                      <a:r>
                        <a:rPr lang="en-US" sz="2600" b="1" dirty="0">
                          <a:solidFill>
                            <a:srgbClr val="188C1C"/>
                          </a:solidFill>
                        </a:rPr>
                        <a:t>RANX vs. RMATH</a:t>
                      </a:r>
                    </a:p>
                  </a:txBody>
                  <a:tcPr/>
                </a:tc>
                <a:tc>
                  <a:txBody>
                    <a:bodyPr/>
                    <a:lstStyle/>
                    <a:p>
                      <a:r>
                        <a:rPr lang="en-US" sz="2600" b="1" dirty="0">
                          <a:solidFill>
                            <a:srgbClr val="188C1C"/>
                          </a:solidFill>
                        </a:rPr>
                        <a:t>1.22*</a:t>
                      </a:r>
                    </a:p>
                    <a:p>
                      <a:r>
                        <a:rPr lang="en-US" sz="2600" b="1" dirty="0">
                          <a:solidFill>
                            <a:srgbClr val="188C1C"/>
                          </a:solidFill>
                        </a:rPr>
                        <a:t>0.77*</a:t>
                      </a:r>
                    </a:p>
                  </a:txBody>
                  <a:tcPr/>
                </a:tc>
                <a:extLst>
                  <a:ext uri="{0D108BD9-81ED-4DB2-BD59-A6C34878D82A}">
                    <a16:rowId xmlns:a16="http://schemas.microsoft.com/office/drawing/2014/main" val="3526390549"/>
                  </a:ext>
                </a:extLst>
              </a:tr>
              <a:tr h="509546">
                <a:tc>
                  <a:txBody>
                    <a:bodyPr/>
                    <a:lstStyle/>
                    <a:p>
                      <a:r>
                        <a:rPr lang="en-US" sz="2600" dirty="0"/>
                        <a:t>TOSREC </a:t>
                      </a:r>
                    </a:p>
                  </a:txBody>
                  <a:tcPr/>
                </a:tc>
                <a:tc>
                  <a:txBody>
                    <a:bodyPr/>
                    <a:lstStyle/>
                    <a:p>
                      <a:r>
                        <a:rPr lang="en-US" sz="2600" dirty="0"/>
                        <a:t>RANX vs. BAU</a:t>
                      </a:r>
                    </a:p>
                    <a:p>
                      <a:r>
                        <a:rPr lang="en-US" sz="2600" dirty="0">
                          <a:solidFill>
                            <a:srgbClr val="0070C0"/>
                          </a:solidFill>
                        </a:rPr>
                        <a:t>RANX vs. RMATH</a:t>
                      </a:r>
                    </a:p>
                  </a:txBody>
                  <a:tcPr/>
                </a:tc>
                <a:tc>
                  <a:txBody>
                    <a:bodyPr/>
                    <a:lstStyle/>
                    <a:p>
                      <a:r>
                        <a:rPr lang="en-US" sz="2600" dirty="0"/>
                        <a:t>0.24</a:t>
                      </a:r>
                    </a:p>
                    <a:p>
                      <a:r>
                        <a:rPr lang="en-US" sz="2600" dirty="0">
                          <a:solidFill>
                            <a:srgbClr val="0070C0"/>
                          </a:solidFill>
                        </a:rPr>
                        <a:t>0.10</a:t>
                      </a:r>
                    </a:p>
                  </a:txBody>
                  <a:tcPr/>
                </a:tc>
                <a:extLst>
                  <a:ext uri="{0D108BD9-81ED-4DB2-BD59-A6C34878D82A}">
                    <a16:rowId xmlns:a16="http://schemas.microsoft.com/office/drawing/2014/main" val="3871346072"/>
                  </a:ext>
                </a:extLst>
              </a:tr>
              <a:tr h="509546">
                <a:tc>
                  <a:txBody>
                    <a:bodyPr/>
                    <a:lstStyle/>
                    <a:p>
                      <a:r>
                        <a:rPr lang="en-US" sz="2600" dirty="0"/>
                        <a:t>KTEA-3 RC</a:t>
                      </a:r>
                    </a:p>
                  </a:txBody>
                  <a:tcPr/>
                </a:tc>
                <a:tc>
                  <a:txBody>
                    <a:bodyPr/>
                    <a:lstStyle/>
                    <a:p>
                      <a:r>
                        <a:rPr lang="en-US" sz="2600" dirty="0"/>
                        <a:t>RANX vs. BAU</a:t>
                      </a:r>
                    </a:p>
                    <a:p>
                      <a:r>
                        <a:rPr lang="en-US" sz="2600" dirty="0">
                          <a:solidFill>
                            <a:srgbClr val="0070C0"/>
                          </a:solidFill>
                        </a:rPr>
                        <a:t>RANX vs. RMATH</a:t>
                      </a:r>
                    </a:p>
                  </a:txBody>
                  <a:tcPr/>
                </a:tc>
                <a:tc>
                  <a:txBody>
                    <a:bodyPr/>
                    <a:lstStyle/>
                    <a:p>
                      <a:r>
                        <a:rPr lang="en-US" sz="2600" dirty="0"/>
                        <a:t>0.24</a:t>
                      </a:r>
                    </a:p>
                    <a:p>
                      <a:r>
                        <a:rPr lang="en-US" sz="2600" dirty="0">
                          <a:solidFill>
                            <a:srgbClr val="0070C0"/>
                          </a:solidFill>
                        </a:rPr>
                        <a:t>0.06</a:t>
                      </a:r>
                    </a:p>
                  </a:txBody>
                  <a:tcPr/>
                </a:tc>
                <a:extLst>
                  <a:ext uri="{0D108BD9-81ED-4DB2-BD59-A6C34878D82A}">
                    <a16:rowId xmlns:a16="http://schemas.microsoft.com/office/drawing/2014/main" val="722445012"/>
                  </a:ext>
                </a:extLst>
              </a:tr>
              <a:tr h="509546">
                <a:tc>
                  <a:txBody>
                    <a:bodyPr/>
                    <a:lstStyle/>
                    <a:p>
                      <a:r>
                        <a:rPr lang="en-US" sz="2600" dirty="0"/>
                        <a:t>GMRT-RC</a:t>
                      </a:r>
                    </a:p>
                  </a:txBody>
                  <a:tcPr/>
                </a:tc>
                <a:tc>
                  <a:txBody>
                    <a:bodyPr/>
                    <a:lstStyle/>
                    <a:p>
                      <a:r>
                        <a:rPr lang="en-US" sz="2600" dirty="0"/>
                        <a:t>RANX vs. BAU</a:t>
                      </a:r>
                    </a:p>
                    <a:p>
                      <a:r>
                        <a:rPr lang="en-US" sz="2600" dirty="0">
                          <a:solidFill>
                            <a:srgbClr val="0070C0"/>
                          </a:solidFill>
                        </a:rPr>
                        <a:t>RANX vs. RMATH</a:t>
                      </a:r>
                    </a:p>
                  </a:txBody>
                  <a:tcPr/>
                </a:tc>
                <a:tc>
                  <a:txBody>
                    <a:bodyPr/>
                    <a:lstStyle/>
                    <a:p>
                      <a:r>
                        <a:rPr lang="en-US" sz="2600" dirty="0"/>
                        <a:t>0.01</a:t>
                      </a:r>
                    </a:p>
                    <a:p>
                      <a:r>
                        <a:rPr lang="en-US" sz="2600" dirty="0">
                          <a:solidFill>
                            <a:srgbClr val="0070C0"/>
                          </a:solidFill>
                        </a:rPr>
                        <a:t>0.18</a:t>
                      </a:r>
                    </a:p>
                  </a:txBody>
                  <a:tcPr/>
                </a:tc>
                <a:extLst>
                  <a:ext uri="{0D108BD9-81ED-4DB2-BD59-A6C34878D82A}">
                    <a16:rowId xmlns:a16="http://schemas.microsoft.com/office/drawing/2014/main" val="1435017607"/>
                  </a:ext>
                </a:extLst>
              </a:tr>
            </a:tbl>
          </a:graphicData>
        </a:graphic>
      </p:graphicFrame>
    </p:spTree>
    <p:extLst>
      <p:ext uri="{BB962C8B-B14F-4D97-AF65-F5344CB8AC3E}">
        <p14:creationId xmlns:p14="http://schemas.microsoft.com/office/powerpoint/2010/main" val="1200065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BA8F-E0AF-8D44-85F6-E6C2914FA9AF}"/>
              </a:ext>
            </a:extLst>
          </p:cNvPr>
          <p:cNvSpPr>
            <a:spLocks noGrp="1"/>
          </p:cNvSpPr>
          <p:nvPr>
            <p:ph type="title"/>
          </p:nvPr>
        </p:nvSpPr>
        <p:spPr/>
        <p:txBody>
          <a:bodyPr/>
          <a:lstStyle/>
          <a:p>
            <a:pPr algn="ctr"/>
            <a:r>
              <a:rPr lang="en-US" dirty="0"/>
              <a:t>Reading: Findings</a:t>
            </a:r>
          </a:p>
        </p:txBody>
      </p:sp>
      <p:sp>
        <p:nvSpPr>
          <p:cNvPr id="3" name="Content Placeholder 2">
            <a:extLst>
              <a:ext uri="{FF2B5EF4-FFF2-40B4-BE49-F238E27FC236}">
                <a16:creationId xmlns:a16="http://schemas.microsoft.com/office/drawing/2014/main" id="{279D68DF-63C6-F547-8F41-BB5E307F4246}"/>
              </a:ext>
            </a:extLst>
          </p:cNvPr>
          <p:cNvSpPr>
            <a:spLocks noGrp="1"/>
          </p:cNvSpPr>
          <p:nvPr>
            <p:ph idx="1"/>
          </p:nvPr>
        </p:nvSpPr>
        <p:spPr/>
        <p:txBody>
          <a:bodyPr/>
          <a:lstStyle/>
          <a:p>
            <a:r>
              <a:rPr lang="en-US" sz="2600" dirty="0"/>
              <a:t>Regardless of researcher or school provided treatment, </a:t>
            </a:r>
            <a:r>
              <a:rPr lang="en-US" sz="2600" dirty="0">
                <a:solidFill>
                  <a:schemeClr val="accent1"/>
                </a:solidFill>
              </a:rPr>
              <a:t>students appeared to show gains in reading </a:t>
            </a:r>
            <a:r>
              <a:rPr lang="en-US" sz="2600" dirty="0"/>
              <a:t>across most measures</a:t>
            </a:r>
            <a:endParaRPr lang="en-US" sz="2600" dirty="0">
              <a:solidFill>
                <a:schemeClr val="accent1"/>
              </a:solidFill>
            </a:endParaRPr>
          </a:p>
          <a:p>
            <a:endParaRPr lang="en-US" sz="1400" dirty="0"/>
          </a:p>
          <a:p>
            <a:r>
              <a:rPr lang="en-US" sz="2600" dirty="0"/>
              <a:t>Gains were </a:t>
            </a:r>
            <a:r>
              <a:rPr lang="en-US" sz="2600" dirty="0">
                <a:solidFill>
                  <a:schemeClr val="accent1"/>
                </a:solidFill>
              </a:rPr>
              <a:t>comparable to those yielded in previous interventions </a:t>
            </a:r>
            <a:r>
              <a:rPr lang="en-US" sz="2600" dirty="0"/>
              <a:t>with upper elementary struggling readers (</a:t>
            </a:r>
            <a:r>
              <a:rPr lang="en-US" sz="2600" dirty="0" err="1"/>
              <a:t>Wanzek</a:t>
            </a:r>
            <a:r>
              <a:rPr lang="en-US" sz="2600" dirty="0"/>
              <a:t> et al., 2013)</a:t>
            </a:r>
          </a:p>
          <a:p>
            <a:endParaRPr lang="en-US" sz="1400" dirty="0"/>
          </a:p>
          <a:p>
            <a:r>
              <a:rPr lang="en-US" sz="2600" dirty="0"/>
              <a:t>It may be </a:t>
            </a:r>
            <a:r>
              <a:rPr lang="en-US" sz="2600" dirty="0">
                <a:solidFill>
                  <a:schemeClr val="accent1"/>
                </a:solidFill>
              </a:rPr>
              <a:t>necessary to provide more intensive interventions </a:t>
            </a:r>
            <a:r>
              <a:rPr lang="en-US" sz="2600" dirty="0"/>
              <a:t>(e.g., smaller groups, more frequent use of data to inform instruction) for some students to remediate reading difficulties or </a:t>
            </a:r>
            <a:r>
              <a:rPr lang="en-US" sz="2600" dirty="0">
                <a:solidFill>
                  <a:schemeClr val="accent1"/>
                </a:solidFill>
              </a:rPr>
              <a:t>align reading interventions with evidence-based Tier 1 instruction</a:t>
            </a:r>
          </a:p>
        </p:txBody>
      </p:sp>
    </p:spTree>
    <p:extLst>
      <p:ext uri="{BB962C8B-B14F-4D97-AF65-F5344CB8AC3E}">
        <p14:creationId xmlns:p14="http://schemas.microsoft.com/office/powerpoint/2010/main" val="2520863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AC50-D2AD-E54C-8E59-EC0B54AB3C9F}"/>
              </a:ext>
            </a:extLst>
          </p:cNvPr>
          <p:cNvSpPr>
            <a:spLocks noGrp="1"/>
          </p:cNvSpPr>
          <p:nvPr>
            <p:ph type="title"/>
          </p:nvPr>
        </p:nvSpPr>
        <p:spPr>
          <a:xfrm>
            <a:off x="838200" y="2678263"/>
            <a:ext cx="10515600" cy="750737"/>
          </a:xfrm>
        </p:spPr>
        <p:txBody>
          <a:bodyPr>
            <a:normAutofit fontScale="90000"/>
          </a:bodyPr>
          <a:lstStyle/>
          <a:p>
            <a:pPr algn="ctr"/>
            <a:r>
              <a:rPr lang="en-US" dirty="0"/>
              <a:t>Effects on Anxiety Outcomes</a:t>
            </a:r>
          </a:p>
        </p:txBody>
      </p:sp>
    </p:spTree>
    <p:extLst>
      <p:ext uri="{BB962C8B-B14F-4D97-AF65-F5344CB8AC3E}">
        <p14:creationId xmlns:p14="http://schemas.microsoft.com/office/powerpoint/2010/main" val="1722289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D435-C0DA-B844-AABE-12BBF29A1E48}"/>
              </a:ext>
            </a:extLst>
          </p:cNvPr>
          <p:cNvSpPr>
            <a:spLocks noGrp="1"/>
          </p:cNvSpPr>
          <p:nvPr>
            <p:ph type="title"/>
          </p:nvPr>
        </p:nvSpPr>
        <p:spPr/>
        <p:txBody>
          <a:bodyPr/>
          <a:lstStyle/>
          <a:p>
            <a:pPr algn="ctr"/>
            <a:r>
              <a:rPr lang="en-US" dirty="0"/>
              <a:t>Anxiety: Descriptive Data</a:t>
            </a:r>
          </a:p>
        </p:txBody>
      </p:sp>
      <p:graphicFrame>
        <p:nvGraphicFramePr>
          <p:cNvPr id="4" name="Content Placeholder 6">
            <a:extLst>
              <a:ext uri="{FF2B5EF4-FFF2-40B4-BE49-F238E27FC236}">
                <a16:creationId xmlns:a16="http://schemas.microsoft.com/office/drawing/2014/main" id="{251D3FB8-F6CD-0342-BDED-C8A638B34682}"/>
              </a:ext>
            </a:extLst>
          </p:cNvPr>
          <p:cNvGraphicFramePr>
            <a:graphicFrameLocks/>
          </p:cNvGraphicFramePr>
          <p:nvPr/>
        </p:nvGraphicFramePr>
        <p:xfrm>
          <a:off x="2609479" y="1219200"/>
          <a:ext cx="6973042" cy="4892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2204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D435-C0DA-B844-AABE-12BBF29A1E48}"/>
              </a:ext>
            </a:extLst>
          </p:cNvPr>
          <p:cNvSpPr>
            <a:spLocks noGrp="1"/>
          </p:cNvSpPr>
          <p:nvPr>
            <p:ph type="title"/>
          </p:nvPr>
        </p:nvSpPr>
        <p:spPr/>
        <p:txBody>
          <a:bodyPr/>
          <a:lstStyle/>
          <a:p>
            <a:pPr algn="ctr"/>
            <a:r>
              <a:rPr lang="en-US" dirty="0"/>
              <a:t>Anxiety: Descriptive Data</a:t>
            </a:r>
          </a:p>
        </p:txBody>
      </p:sp>
      <p:graphicFrame>
        <p:nvGraphicFramePr>
          <p:cNvPr id="4" name="Content Placeholder 6">
            <a:extLst>
              <a:ext uri="{FF2B5EF4-FFF2-40B4-BE49-F238E27FC236}">
                <a16:creationId xmlns:a16="http://schemas.microsoft.com/office/drawing/2014/main" id="{251D3FB8-F6CD-0342-BDED-C8A638B34682}"/>
              </a:ext>
            </a:extLst>
          </p:cNvPr>
          <p:cNvGraphicFramePr>
            <a:graphicFrameLocks/>
          </p:cNvGraphicFramePr>
          <p:nvPr/>
        </p:nvGraphicFramePr>
        <p:xfrm>
          <a:off x="2609479" y="1219200"/>
          <a:ext cx="6973042" cy="4892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24442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D435-C0DA-B844-AABE-12BBF29A1E48}"/>
              </a:ext>
            </a:extLst>
          </p:cNvPr>
          <p:cNvSpPr>
            <a:spLocks noGrp="1"/>
          </p:cNvSpPr>
          <p:nvPr>
            <p:ph type="title"/>
          </p:nvPr>
        </p:nvSpPr>
        <p:spPr/>
        <p:txBody>
          <a:bodyPr/>
          <a:lstStyle/>
          <a:p>
            <a:pPr algn="ctr"/>
            <a:r>
              <a:rPr lang="en-US" dirty="0"/>
              <a:t>Anxiety: Descriptive Data</a:t>
            </a:r>
          </a:p>
        </p:txBody>
      </p:sp>
      <p:graphicFrame>
        <p:nvGraphicFramePr>
          <p:cNvPr id="4" name="Content Placeholder 6">
            <a:extLst>
              <a:ext uri="{FF2B5EF4-FFF2-40B4-BE49-F238E27FC236}">
                <a16:creationId xmlns:a16="http://schemas.microsoft.com/office/drawing/2014/main" id="{251D3FB8-F6CD-0342-BDED-C8A638B34682}"/>
              </a:ext>
            </a:extLst>
          </p:cNvPr>
          <p:cNvGraphicFramePr>
            <a:graphicFrameLocks/>
          </p:cNvGraphicFramePr>
          <p:nvPr/>
        </p:nvGraphicFramePr>
        <p:xfrm>
          <a:off x="2609479" y="1219200"/>
          <a:ext cx="6973042" cy="4892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723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D435-C0DA-B844-AABE-12BBF29A1E48}"/>
              </a:ext>
            </a:extLst>
          </p:cNvPr>
          <p:cNvSpPr>
            <a:spLocks noGrp="1"/>
          </p:cNvSpPr>
          <p:nvPr>
            <p:ph type="title"/>
          </p:nvPr>
        </p:nvSpPr>
        <p:spPr/>
        <p:txBody>
          <a:bodyPr/>
          <a:lstStyle/>
          <a:p>
            <a:pPr algn="ctr"/>
            <a:r>
              <a:rPr lang="en-US" dirty="0"/>
              <a:t>Anxiety: Descriptive Data</a:t>
            </a:r>
          </a:p>
        </p:txBody>
      </p:sp>
      <p:graphicFrame>
        <p:nvGraphicFramePr>
          <p:cNvPr id="4" name="Content Placeholder 6">
            <a:extLst>
              <a:ext uri="{FF2B5EF4-FFF2-40B4-BE49-F238E27FC236}">
                <a16:creationId xmlns:a16="http://schemas.microsoft.com/office/drawing/2014/main" id="{251D3FB8-F6CD-0342-BDED-C8A638B34682}"/>
              </a:ext>
            </a:extLst>
          </p:cNvPr>
          <p:cNvGraphicFramePr>
            <a:graphicFrameLocks/>
          </p:cNvGraphicFramePr>
          <p:nvPr/>
        </p:nvGraphicFramePr>
        <p:xfrm>
          <a:off x="2609479" y="1219200"/>
          <a:ext cx="6973042" cy="4892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148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7D78-984D-A14B-B61D-C729B9609B7B}"/>
              </a:ext>
            </a:extLst>
          </p:cNvPr>
          <p:cNvSpPr>
            <a:spLocks noGrp="1"/>
          </p:cNvSpPr>
          <p:nvPr>
            <p:ph type="title"/>
          </p:nvPr>
        </p:nvSpPr>
        <p:spPr>
          <a:xfrm>
            <a:off x="1297353" y="223603"/>
            <a:ext cx="10363200" cy="1143000"/>
          </a:xfrm>
        </p:spPr>
        <p:txBody>
          <a:bodyPr/>
          <a:lstStyle/>
          <a:p>
            <a:pPr algn="ctr"/>
            <a:r>
              <a:rPr lang="en-US" dirty="0"/>
              <a:t>We wondered…</a:t>
            </a:r>
          </a:p>
        </p:txBody>
      </p:sp>
      <p:sp>
        <p:nvSpPr>
          <p:cNvPr id="3" name="Text Placeholder 2">
            <a:extLst>
              <a:ext uri="{FF2B5EF4-FFF2-40B4-BE49-F238E27FC236}">
                <a16:creationId xmlns:a16="http://schemas.microsoft.com/office/drawing/2014/main" id="{7B10EFB0-8197-DF49-91AD-CC70011FF51E}"/>
              </a:ext>
            </a:extLst>
          </p:cNvPr>
          <p:cNvSpPr>
            <a:spLocks noGrp="1"/>
          </p:cNvSpPr>
          <p:nvPr>
            <p:ph type="body" sz="half" idx="1"/>
          </p:nvPr>
        </p:nvSpPr>
        <p:spPr>
          <a:xfrm>
            <a:off x="916256" y="1641443"/>
            <a:ext cx="6821716" cy="4114800"/>
          </a:xfrm>
        </p:spPr>
        <p:txBody>
          <a:bodyPr/>
          <a:lstStyle/>
          <a:p>
            <a:pPr marL="0" indent="0">
              <a:buNone/>
            </a:pPr>
            <a:r>
              <a:rPr lang="en-US" sz="3200" dirty="0"/>
              <a:t>What if we provided aligned instruction for students with reading disabilities and reading difficulties?</a:t>
            </a:r>
          </a:p>
          <a:p>
            <a:pPr marL="0" indent="0">
              <a:buNone/>
            </a:pPr>
            <a:endParaRPr lang="en-US" sz="3200" dirty="0"/>
          </a:p>
          <a:p>
            <a:pPr marL="0" indent="0">
              <a:buNone/>
            </a:pPr>
            <a:r>
              <a:rPr lang="en-US" sz="3200" dirty="0"/>
              <a:t>How might that impact students’ reading performance?</a:t>
            </a:r>
          </a:p>
        </p:txBody>
      </p:sp>
      <p:pic>
        <p:nvPicPr>
          <p:cNvPr id="4" name="Picture 3">
            <a:extLst>
              <a:ext uri="{FF2B5EF4-FFF2-40B4-BE49-F238E27FC236}">
                <a16:creationId xmlns:a16="http://schemas.microsoft.com/office/drawing/2014/main" id="{74311E90-9EFA-404D-BA58-C254D0D85939}"/>
              </a:ext>
            </a:extLst>
          </p:cNvPr>
          <p:cNvPicPr>
            <a:picLocks noChangeAspect="1"/>
          </p:cNvPicPr>
          <p:nvPr/>
        </p:nvPicPr>
        <p:blipFill>
          <a:blip r:embed="rId2"/>
          <a:stretch>
            <a:fillRect/>
          </a:stretch>
        </p:blipFill>
        <p:spPr>
          <a:xfrm>
            <a:off x="8375486" y="1641443"/>
            <a:ext cx="3285067" cy="4402667"/>
          </a:xfrm>
          <a:prstGeom prst="rect">
            <a:avLst/>
          </a:prstGeom>
        </p:spPr>
      </p:pic>
    </p:spTree>
    <p:extLst>
      <p:ext uri="{BB962C8B-B14F-4D97-AF65-F5344CB8AC3E}">
        <p14:creationId xmlns:p14="http://schemas.microsoft.com/office/powerpoint/2010/main" val="905360977"/>
      </p:ext>
    </p:extLst>
  </p:cSld>
  <p:clrMapOvr>
    <a:masterClrMapping/>
  </p:clrMapOvr>
  <p:transition spd="slow">
    <p:push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F535-8CDC-E14C-A54E-9A98860A37CF}"/>
              </a:ext>
            </a:extLst>
          </p:cNvPr>
          <p:cNvSpPr>
            <a:spLocks noGrp="1"/>
          </p:cNvSpPr>
          <p:nvPr>
            <p:ph type="title"/>
          </p:nvPr>
        </p:nvSpPr>
        <p:spPr/>
        <p:txBody>
          <a:bodyPr/>
          <a:lstStyle/>
          <a:p>
            <a:pPr algn="ctr"/>
            <a:r>
              <a:rPr lang="en-US" dirty="0"/>
              <a:t>Anxiety: Effect Sizes</a:t>
            </a:r>
          </a:p>
        </p:txBody>
      </p:sp>
      <p:graphicFrame>
        <p:nvGraphicFramePr>
          <p:cNvPr id="4" name="Table 4">
            <a:extLst>
              <a:ext uri="{FF2B5EF4-FFF2-40B4-BE49-F238E27FC236}">
                <a16:creationId xmlns:a16="http://schemas.microsoft.com/office/drawing/2014/main" id="{9723004A-E51C-754E-9672-E759D552B522}"/>
              </a:ext>
            </a:extLst>
          </p:cNvPr>
          <p:cNvGraphicFramePr>
            <a:graphicFrameLocks noGrp="1"/>
          </p:cNvGraphicFramePr>
          <p:nvPr>
            <p:ph idx="1"/>
          </p:nvPr>
        </p:nvGraphicFramePr>
        <p:xfrm>
          <a:off x="914400" y="1219200"/>
          <a:ext cx="10363200" cy="4572000"/>
        </p:xfrm>
        <a:graphic>
          <a:graphicData uri="http://schemas.openxmlformats.org/drawingml/2006/table">
            <a:tbl>
              <a:tblPr firstRow="1" bandRow="1">
                <a:tableStyleId>{5C22544A-7EE6-4342-B048-85BDC9FD1C3A}</a:tableStyleId>
              </a:tblPr>
              <a:tblGrid>
                <a:gridCol w="4278086">
                  <a:extLst>
                    <a:ext uri="{9D8B030D-6E8A-4147-A177-3AD203B41FA5}">
                      <a16:colId xmlns:a16="http://schemas.microsoft.com/office/drawing/2014/main" val="1132371267"/>
                    </a:ext>
                  </a:extLst>
                </a:gridCol>
                <a:gridCol w="3396343">
                  <a:extLst>
                    <a:ext uri="{9D8B030D-6E8A-4147-A177-3AD203B41FA5}">
                      <a16:colId xmlns:a16="http://schemas.microsoft.com/office/drawing/2014/main" val="1767239856"/>
                    </a:ext>
                  </a:extLst>
                </a:gridCol>
                <a:gridCol w="2688771">
                  <a:extLst>
                    <a:ext uri="{9D8B030D-6E8A-4147-A177-3AD203B41FA5}">
                      <a16:colId xmlns:a16="http://schemas.microsoft.com/office/drawing/2014/main" val="1749297789"/>
                    </a:ext>
                  </a:extLst>
                </a:gridCol>
              </a:tblGrid>
              <a:tr h="509546">
                <a:tc>
                  <a:txBody>
                    <a:bodyPr/>
                    <a:lstStyle/>
                    <a:p>
                      <a:r>
                        <a:rPr lang="en-US" sz="3000" dirty="0">
                          <a:latin typeface="+mj-lt"/>
                        </a:rPr>
                        <a:t>Test</a:t>
                      </a:r>
                    </a:p>
                  </a:txBody>
                  <a:tcPr/>
                </a:tc>
                <a:tc>
                  <a:txBody>
                    <a:bodyPr/>
                    <a:lstStyle/>
                    <a:p>
                      <a:r>
                        <a:rPr lang="en-US" sz="3000" dirty="0">
                          <a:latin typeface="+mj-lt"/>
                        </a:rPr>
                        <a:t>Contrast</a:t>
                      </a:r>
                    </a:p>
                  </a:txBody>
                  <a:tcPr/>
                </a:tc>
                <a:tc>
                  <a:txBody>
                    <a:bodyPr/>
                    <a:lstStyle/>
                    <a:p>
                      <a:r>
                        <a:rPr lang="en-US" sz="3000" dirty="0">
                          <a:latin typeface="+mj-lt"/>
                        </a:rPr>
                        <a:t>ES</a:t>
                      </a:r>
                    </a:p>
                  </a:txBody>
                  <a:tcPr/>
                </a:tc>
                <a:extLst>
                  <a:ext uri="{0D108BD9-81ED-4DB2-BD59-A6C34878D82A}">
                    <a16:rowId xmlns:a16="http://schemas.microsoft.com/office/drawing/2014/main" val="2584549201"/>
                  </a:ext>
                </a:extLst>
              </a:tr>
              <a:tr h="509546">
                <a:tc>
                  <a:txBody>
                    <a:bodyPr/>
                    <a:lstStyle/>
                    <a:p>
                      <a:r>
                        <a:rPr lang="en-US" sz="3000" dirty="0">
                          <a:latin typeface="+mj-lt"/>
                        </a:rPr>
                        <a:t>BYI Anxiety Scale</a:t>
                      </a:r>
                    </a:p>
                  </a:txBody>
                  <a:tcPr/>
                </a:tc>
                <a:tc>
                  <a:txBody>
                    <a:bodyPr/>
                    <a:lstStyle/>
                    <a:p>
                      <a:r>
                        <a:rPr lang="en-US" sz="3000" dirty="0">
                          <a:latin typeface="+mj-lt"/>
                        </a:rPr>
                        <a:t>RANX vs. BAU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a:latin typeface="+mj-lt"/>
                        </a:rPr>
                        <a:t>-0.48 </a:t>
                      </a:r>
                    </a:p>
                    <a:p>
                      <a:endParaRPr lang="en-US" sz="3000" dirty="0">
                        <a:latin typeface="+mj-lt"/>
                      </a:endParaRPr>
                    </a:p>
                  </a:txBody>
                  <a:tcPr/>
                </a:tc>
                <a:extLst>
                  <a:ext uri="{0D108BD9-81ED-4DB2-BD59-A6C34878D82A}">
                    <a16:rowId xmlns:a16="http://schemas.microsoft.com/office/drawing/2014/main" val="681966038"/>
                  </a:ext>
                </a:extLst>
              </a:tr>
              <a:tr h="509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effectLst/>
                          <a:latin typeface="+mj-lt"/>
                          <a:ea typeface="Times New Roman" panose="02020603050405020304" pitchFamily="18" charset="0"/>
                        </a:rPr>
                        <a:t>MASC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effectLst/>
                          <a:latin typeface="+mj-lt"/>
                          <a:ea typeface="Times New Roman" panose="02020603050405020304" pitchFamily="18" charset="0"/>
                        </a:rPr>
                        <a:t>Physical Symptoms</a:t>
                      </a:r>
                      <a:r>
                        <a:rPr lang="en-US" sz="3000" dirty="0">
                          <a:effectLst/>
                          <a:latin typeface="+mj-lt"/>
                        </a:rPr>
                        <a:t> </a:t>
                      </a:r>
                      <a:endParaRPr lang="en-US" sz="3000" dirty="0">
                        <a:latin typeface="+mj-lt"/>
                      </a:endParaRPr>
                    </a:p>
                  </a:txBody>
                  <a:tcPr/>
                </a:tc>
                <a:tc>
                  <a:txBody>
                    <a:bodyPr/>
                    <a:lstStyle/>
                    <a:p>
                      <a:r>
                        <a:rPr lang="en-US" sz="3000" dirty="0">
                          <a:latin typeface="+mj-lt"/>
                        </a:rPr>
                        <a:t>RANX vs. BAU</a:t>
                      </a:r>
                    </a:p>
                    <a:p>
                      <a:endParaRPr lang="en-US" sz="3000" dirty="0">
                        <a:latin typeface="+mj-lt"/>
                      </a:endParaRPr>
                    </a:p>
                  </a:txBody>
                  <a:tcPr/>
                </a:tc>
                <a:tc>
                  <a:txBody>
                    <a:bodyPr/>
                    <a:lstStyle/>
                    <a:p>
                      <a:r>
                        <a:rPr lang="en-US" sz="3000" dirty="0">
                          <a:latin typeface="+mj-lt"/>
                        </a:rPr>
                        <a:t>-0.22 </a:t>
                      </a:r>
                    </a:p>
                  </a:txBody>
                  <a:tcPr/>
                </a:tc>
                <a:extLst>
                  <a:ext uri="{0D108BD9-81ED-4DB2-BD59-A6C34878D82A}">
                    <a16:rowId xmlns:a16="http://schemas.microsoft.com/office/drawing/2014/main" val="3526390549"/>
                  </a:ext>
                </a:extLst>
              </a:tr>
              <a:tr h="509546">
                <a:tc>
                  <a:txBody>
                    <a:bodyPr/>
                    <a:lstStyle/>
                    <a:p>
                      <a:r>
                        <a:rPr lang="en-US" sz="3000" dirty="0">
                          <a:latin typeface="+mj-lt"/>
                        </a:rPr>
                        <a:t>MASC </a:t>
                      </a:r>
                    </a:p>
                    <a:p>
                      <a:r>
                        <a:rPr lang="en-US" sz="3000" dirty="0">
                          <a:latin typeface="+mj-lt"/>
                        </a:rPr>
                        <a:t>Social Anxiety</a:t>
                      </a:r>
                    </a:p>
                  </a:txBody>
                  <a:tcPr/>
                </a:tc>
                <a:tc>
                  <a:txBody>
                    <a:bodyPr/>
                    <a:lstStyle/>
                    <a:p>
                      <a:r>
                        <a:rPr lang="en-US" sz="3000" b="0" dirty="0">
                          <a:latin typeface="+mj-lt"/>
                        </a:rPr>
                        <a:t>RANX vs. BAU</a:t>
                      </a:r>
                    </a:p>
                    <a:p>
                      <a:endParaRPr lang="en-US" sz="3000" b="0" dirty="0">
                        <a:latin typeface="+mj-lt"/>
                      </a:endParaRPr>
                    </a:p>
                  </a:txBody>
                  <a:tcPr/>
                </a:tc>
                <a:tc>
                  <a:txBody>
                    <a:bodyPr/>
                    <a:lstStyle/>
                    <a:p>
                      <a:r>
                        <a:rPr lang="en-US" sz="3000" b="0" dirty="0">
                          <a:effectLst/>
                          <a:latin typeface="+mj-lt"/>
                          <a:ea typeface="Times New Roman" panose="02020603050405020304" pitchFamily="18" charset="0"/>
                        </a:rPr>
                        <a:t>-0.61</a:t>
                      </a:r>
                      <a:r>
                        <a:rPr lang="en-US" sz="3000" b="0" dirty="0">
                          <a:effectLst/>
                          <a:latin typeface="+mj-lt"/>
                        </a:rPr>
                        <a:t> </a:t>
                      </a:r>
                      <a:endParaRPr lang="en-US" sz="3000" b="0" dirty="0">
                        <a:latin typeface="+mj-lt"/>
                      </a:endParaRPr>
                    </a:p>
                  </a:txBody>
                  <a:tcPr/>
                </a:tc>
                <a:extLst>
                  <a:ext uri="{0D108BD9-81ED-4DB2-BD59-A6C34878D82A}">
                    <a16:rowId xmlns:a16="http://schemas.microsoft.com/office/drawing/2014/main" val="3871346072"/>
                  </a:ext>
                </a:extLst>
              </a:tr>
              <a:tr h="509546">
                <a:tc>
                  <a:txBody>
                    <a:bodyPr/>
                    <a:lstStyle/>
                    <a:p>
                      <a:r>
                        <a:rPr lang="en-US" sz="3000" dirty="0">
                          <a:latin typeface="+mj-lt"/>
                        </a:rPr>
                        <a:t>Reading Anxiety</a:t>
                      </a:r>
                    </a:p>
                  </a:txBody>
                  <a:tcPr/>
                </a:tc>
                <a:tc>
                  <a:txBody>
                    <a:bodyPr/>
                    <a:lstStyle/>
                    <a:p>
                      <a:r>
                        <a:rPr lang="en-US" sz="3000" dirty="0">
                          <a:latin typeface="+mj-lt"/>
                        </a:rPr>
                        <a:t>RANX vs. BAU</a:t>
                      </a:r>
                    </a:p>
                  </a:txBody>
                  <a:tcPr/>
                </a:tc>
                <a:tc>
                  <a:txBody>
                    <a:bodyPr/>
                    <a:lstStyle/>
                    <a:p>
                      <a:r>
                        <a:rPr lang="en-US" sz="3000" dirty="0">
                          <a:latin typeface="+mj-lt"/>
                        </a:rPr>
                        <a:t>-0.28</a:t>
                      </a:r>
                    </a:p>
                    <a:p>
                      <a:r>
                        <a:rPr lang="en-US" sz="3000" dirty="0">
                          <a:latin typeface="+mj-lt"/>
                        </a:rPr>
                        <a:t> </a:t>
                      </a:r>
                    </a:p>
                  </a:txBody>
                  <a:tcPr/>
                </a:tc>
                <a:extLst>
                  <a:ext uri="{0D108BD9-81ED-4DB2-BD59-A6C34878D82A}">
                    <a16:rowId xmlns:a16="http://schemas.microsoft.com/office/drawing/2014/main" val="722445012"/>
                  </a:ext>
                </a:extLst>
              </a:tr>
            </a:tbl>
          </a:graphicData>
        </a:graphic>
      </p:graphicFrame>
    </p:spTree>
    <p:extLst>
      <p:ext uri="{BB962C8B-B14F-4D97-AF65-F5344CB8AC3E}">
        <p14:creationId xmlns:p14="http://schemas.microsoft.com/office/powerpoint/2010/main" val="4106503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F535-8CDC-E14C-A54E-9A98860A37CF}"/>
              </a:ext>
            </a:extLst>
          </p:cNvPr>
          <p:cNvSpPr>
            <a:spLocks noGrp="1"/>
          </p:cNvSpPr>
          <p:nvPr>
            <p:ph type="title"/>
          </p:nvPr>
        </p:nvSpPr>
        <p:spPr/>
        <p:txBody>
          <a:bodyPr/>
          <a:lstStyle/>
          <a:p>
            <a:pPr algn="ctr"/>
            <a:r>
              <a:rPr lang="en-US" dirty="0"/>
              <a:t>Anxiety: Effect Sizes</a:t>
            </a:r>
          </a:p>
        </p:txBody>
      </p:sp>
      <p:graphicFrame>
        <p:nvGraphicFramePr>
          <p:cNvPr id="4" name="Table 4">
            <a:extLst>
              <a:ext uri="{FF2B5EF4-FFF2-40B4-BE49-F238E27FC236}">
                <a16:creationId xmlns:a16="http://schemas.microsoft.com/office/drawing/2014/main" id="{9723004A-E51C-754E-9672-E759D552B522}"/>
              </a:ext>
            </a:extLst>
          </p:cNvPr>
          <p:cNvGraphicFramePr>
            <a:graphicFrameLocks noGrp="1"/>
          </p:cNvGraphicFramePr>
          <p:nvPr>
            <p:ph idx="1"/>
          </p:nvPr>
        </p:nvGraphicFramePr>
        <p:xfrm>
          <a:off x="914400" y="1219200"/>
          <a:ext cx="10363200" cy="45720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1132371267"/>
                    </a:ext>
                  </a:extLst>
                </a:gridCol>
                <a:gridCol w="3755571">
                  <a:extLst>
                    <a:ext uri="{9D8B030D-6E8A-4147-A177-3AD203B41FA5}">
                      <a16:colId xmlns:a16="http://schemas.microsoft.com/office/drawing/2014/main" val="1767239856"/>
                    </a:ext>
                  </a:extLst>
                </a:gridCol>
                <a:gridCol w="2721429">
                  <a:extLst>
                    <a:ext uri="{9D8B030D-6E8A-4147-A177-3AD203B41FA5}">
                      <a16:colId xmlns:a16="http://schemas.microsoft.com/office/drawing/2014/main" val="1749297789"/>
                    </a:ext>
                  </a:extLst>
                </a:gridCol>
              </a:tblGrid>
              <a:tr h="509546">
                <a:tc>
                  <a:txBody>
                    <a:bodyPr/>
                    <a:lstStyle/>
                    <a:p>
                      <a:r>
                        <a:rPr lang="en-US" sz="3000" dirty="0">
                          <a:latin typeface="+mj-lt"/>
                        </a:rPr>
                        <a:t>Test</a:t>
                      </a:r>
                    </a:p>
                  </a:txBody>
                  <a:tcPr/>
                </a:tc>
                <a:tc>
                  <a:txBody>
                    <a:bodyPr/>
                    <a:lstStyle/>
                    <a:p>
                      <a:r>
                        <a:rPr lang="en-US" sz="3000" dirty="0">
                          <a:latin typeface="+mj-lt"/>
                        </a:rPr>
                        <a:t>Contrast</a:t>
                      </a:r>
                    </a:p>
                  </a:txBody>
                  <a:tcPr/>
                </a:tc>
                <a:tc>
                  <a:txBody>
                    <a:bodyPr/>
                    <a:lstStyle/>
                    <a:p>
                      <a:r>
                        <a:rPr lang="en-US" sz="3000" dirty="0">
                          <a:latin typeface="+mj-lt"/>
                        </a:rPr>
                        <a:t>ES</a:t>
                      </a:r>
                    </a:p>
                  </a:txBody>
                  <a:tcPr/>
                </a:tc>
                <a:extLst>
                  <a:ext uri="{0D108BD9-81ED-4DB2-BD59-A6C34878D82A}">
                    <a16:rowId xmlns:a16="http://schemas.microsoft.com/office/drawing/2014/main" val="2584549201"/>
                  </a:ext>
                </a:extLst>
              </a:tr>
              <a:tr h="509546">
                <a:tc>
                  <a:txBody>
                    <a:bodyPr/>
                    <a:lstStyle/>
                    <a:p>
                      <a:r>
                        <a:rPr lang="en-US" sz="3000" dirty="0">
                          <a:latin typeface="+mj-lt"/>
                        </a:rPr>
                        <a:t>BYI Anxiety Scale</a:t>
                      </a:r>
                    </a:p>
                  </a:txBody>
                  <a:tcPr/>
                </a:tc>
                <a:tc>
                  <a:txBody>
                    <a:bodyPr/>
                    <a:lstStyle/>
                    <a:p>
                      <a:r>
                        <a:rPr lang="en-US" sz="3000" dirty="0">
                          <a:latin typeface="+mj-lt"/>
                        </a:rPr>
                        <a:t>RANX vs. BAU</a:t>
                      </a:r>
                    </a:p>
                    <a:p>
                      <a:r>
                        <a:rPr lang="en-US" sz="3000" dirty="0">
                          <a:solidFill>
                            <a:srgbClr val="0070C0"/>
                          </a:solidFill>
                          <a:latin typeface="+mj-lt"/>
                        </a:rPr>
                        <a:t>RANX vs. RMATH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a:latin typeface="+mj-lt"/>
                        </a:rPr>
                        <a:t>-0.48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70C0"/>
                          </a:solidFill>
                          <a:effectLst/>
                          <a:uLnTx/>
                          <a:uFillTx/>
                          <a:latin typeface="+mj-lt"/>
                          <a:ea typeface="+mn-ea"/>
                          <a:cs typeface="+mn-cs"/>
                        </a:rPr>
                        <a:t>-0.09</a:t>
                      </a:r>
                    </a:p>
                  </a:txBody>
                  <a:tcPr/>
                </a:tc>
                <a:extLst>
                  <a:ext uri="{0D108BD9-81ED-4DB2-BD59-A6C34878D82A}">
                    <a16:rowId xmlns:a16="http://schemas.microsoft.com/office/drawing/2014/main" val="681966038"/>
                  </a:ext>
                </a:extLst>
              </a:tr>
              <a:tr h="509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effectLst/>
                          <a:latin typeface="+mj-lt"/>
                          <a:ea typeface="Times New Roman" panose="02020603050405020304" pitchFamily="18" charset="0"/>
                        </a:rPr>
                        <a:t>MASC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effectLst/>
                          <a:latin typeface="+mj-lt"/>
                          <a:ea typeface="Times New Roman" panose="02020603050405020304" pitchFamily="18" charset="0"/>
                        </a:rPr>
                        <a:t>Physical symptoms</a:t>
                      </a:r>
                      <a:r>
                        <a:rPr lang="en-US" sz="3000" dirty="0">
                          <a:effectLst/>
                          <a:latin typeface="+mj-lt"/>
                        </a:rPr>
                        <a:t> </a:t>
                      </a:r>
                      <a:endParaRPr lang="en-US" sz="3000" dirty="0">
                        <a:latin typeface="+mj-lt"/>
                      </a:endParaRPr>
                    </a:p>
                  </a:txBody>
                  <a:tcPr/>
                </a:tc>
                <a:tc>
                  <a:txBody>
                    <a:bodyPr/>
                    <a:lstStyle/>
                    <a:p>
                      <a:r>
                        <a:rPr lang="en-US" sz="3000" dirty="0">
                          <a:latin typeface="+mj-lt"/>
                        </a:rPr>
                        <a:t>RANX vs. BAU</a:t>
                      </a:r>
                    </a:p>
                    <a:p>
                      <a:r>
                        <a:rPr lang="en-US" sz="3000" dirty="0">
                          <a:solidFill>
                            <a:srgbClr val="0070C0"/>
                          </a:solidFill>
                          <a:latin typeface="+mj-lt"/>
                        </a:rPr>
                        <a:t>RANX vs. RMATH</a:t>
                      </a:r>
                    </a:p>
                  </a:txBody>
                  <a:tcPr/>
                </a:tc>
                <a:tc>
                  <a:txBody>
                    <a:bodyPr/>
                    <a:lstStyle/>
                    <a:p>
                      <a:r>
                        <a:rPr lang="en-US" sz="3000" dirty="0">
                          <a:latin typeface="+mj-lt"/>
                        </a:rPr>
                        <a:t>-0.22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70C0"/>
                          </a:solidFill>
                          <a:effectLst/>
                          <a:uLnTx/>
                          <a:uFillTx/>
                          <a:latin typeface="Georgia"/>
                          <a:ea typeface="+mn-ea"/>
                          <a:cs typeface="+mn-cs"/>
                        </a:rPr>
                        <a:t>0.02</a:t>
                      </a:r>
                    </a:p>
                  </a:txBody>
                  <a:tcPr/>
                </a:tc>
                <a:extLst>
                  <a:ext uri="{0D108BD9-81ED-4DB2-BD59-A6C34878D82A}">
                    <a16:rowId xmlns:a16="http://schemas.microsoft.com/office/drawing/2014/main" val="3526390549"/>
                  </a:ext>
                </a:extLst>
              </a:tr>
              <a:tr h="509546">
                <a:tc>
                  <a:txBody>
                    <a:bodyPr/>
                    <a:lstStyle/>
                    <a:p>
                      <a:r>
                        <a:rPr lang="en-US" sz="3000" dirty="0">
                          <a:latin typeface="+mj-lt"/>
                        </a:rPr>
                        <a:t>MASC </a:t>
                      </a:r>
                    </a:p>
                    <a:p>
                      <a:r>
                        <a:rPr lang="en-US" sz="3000" dirty="0">
                          <a:latin typeface="+mj-lt"/>
                        </a:rPr>
                        <a:t>Social Anxiety</a:t>
                      </a:r>
                    </a:p>
                  </a:txBody>
                  <a:tcPr/>
                </a:tc>
                <a:tc>
                  <a:txBody>
                    <a:bodyPr/>
                    <a:lstStyle/>
                    <a:p>
                      <a:r>
                        <a:rPr lang="en-US" sz="3000" dirty="0">
                          <a:latin typeface="+mj-lt"/>
                        </a:rPr>
                        <a:t>RANX vs. BAU</a:t>
                      </a:r>
                    </a:p>
                    <a:p>
                      <a:r>
                        <a:rPr lang="en-US" sz="3000" dirty="0">
                          <a:solidFill>
                            <a:srgbClr val="0070C0"/>
                          </a:solidFill>
                          <a:latin typeface="+mj-lt"/>
                        </a:rPr>
                        <a:t>RANX vs. RMATH</a:t>
                      </a:r>
                    </a:p>
                  </a:txBody>
                  <a:tcPr/>
                </a:tc>
                <a:tc>
                  <a:txBody>
                    <a:bodyPr/>
                    <a:lstStyle/>
                    <a:p>
                      <a:r>
                        <a:rPr lang="en-US" sz="3000" b="0" dirty="0">
                          <a:effectLst/>
                          <a:latin typeface="+mj-lt"/>
                          <a:ea typeface="Times New Roman" panose="02020603050405020304" pitchFamily="18" charset="0"/>
                        </a:rPr>
                        <a:t>-0.61</a:t>
                      </a:r>
                      <a:r>
                        <a:rPr lang="en-US" sz="3000" b="0" dirty="0">
                          <a:effectLst/>
                          <a:latin typeface="+mj-lt"/>
                        </a:rPr>
                        <a:t> </a:t>
                      </a:r>
                    </a:p>
                    <a:p>
                      <a:r>
                        <a:rPr lang="en-US" sz="3000" b="0" dirty="0">
                          <a:solidFill>
                            <a:srgbClr val="0070C0"/>
                          </a:solidFill>
                          <a:effectLst/>
                          <a:latin typeface="+mj-lt"/>
                        </a:rPr>
                        <a:t>-0.41</a:t>
                      </a:r>
                      <a:endParaRPr lang="en-US" sz="3000" b="0" dirty="0">
                        <a:solidFill>
                          <a:srgbClr val="0070C0"/>
                        </a:solidFill>
                        <a:latin typeface="+mj-lt"/>
                      </a:endParaRPr>
                    </a:p>
                  </a:txBody>
                  <a:tcPr/>
                </a:tc>
                <a:extLst>
                  <a:ext uri="{0D108BD9-81ED-4DB2-BD59-A6C34878D82A}">
                    <a16:rowId xmlns:a16="http://schemas.microsoft.com/office/drawing/2014/main" val="3871346072"/>
                  </a:ext>
                </a:extLst>
              </a:tr>
              <a:tr h="509546">
                <a:tc>
                  <a:txBody>
                    <a:bodyPr/>
                    <a:lstStyle/>
                    <a:p>
                      <a:r>
                        <a:rPr lang="en-US" sz="3000" dirty="0">
                          <a:latin typeface="+mj-lt"/>
                        </a:rPr>
                        <a:t>Reading Anxiety</a:t>
                      </a:r>
                    </a:p>
                  </a:txBody>
                  <a:tcPr/>
                </a:tc>
                <a:tc>
                  <a:txBody>
                    <a:bodyPr/>
                    <a:lstStyle/>
                    <a:p>
                      <a:r>
                        <a:rPr lang="en-US" sz="3000" dirty="0">
                          <a:latin typeface="+mj-lt"/>
                        </a:rPr>
                        <a:t>RANX vs. BAU</a:t>
                      </a:r>
                    </a:p>
                    <a:p>
                      <a:r>
                        <a:rPr lang="en-US" sz="3000" dirty="0">
                          <a:solidFill>
                            <a:srgbClr val="0070C0"/>
                          </a:solidFill>
                          <a:latin typeface="+mj-lt"/>
                        </a:rPr>
                        <a:t>RANX vs. RMATH</a:t>
                      </a:r>
                    </a:p>
                  </a:txBody>
                  <a:tcPr/>
                </a:tc>
                <a:tc>
                  <a:txBody>
                    <a:bodyPr/>
                    <a:lstStyle/>
                    <a:p>
                      <a:r>
                        <a:rPr lang="en-US" sz="3000" dirty="0">
                          <a:latin typeface="+mj-lt"/>
                        </a:rPr>
                        <a:t>-0.28</a:t>
                      </a:r>
                    </a:p>
                    <a:p>
                      <a:r>
                        <a:rPr lang="en-US" sz="3000" dirty="0">
                          <a:solidFill>
                            <a:srgbClr val="0070C0"/>
                          </a:solidFill>
                          <a:latin typeface="+mj-lt"/>
                        </a:rPr>
                        <a:t> -0.20</a:t>
                      </a:r>
                    </a:p>
                  </a:txBody>
                  <a:tcPr/>
                </a:tc>
                <a:extLst>
                  <a:ext uri="{0D108BD9-81ED-4DB2-BD59-A6C34878D82A}">
                    <a16:rowId xmlns:a16="http://schemas.microsoft.com/office/drawing/2014/main" val="722445012"/>
                  </a:ext>
                </a:extLst>
              </a:tr>
            </a:tbl>
          </a:graphicData>
        </a:graphic>
      </p:graphicFrame>
    </p:spTree>
    <p:extLst>
      <p:ext uri="{BB962C8B-B14F-4D97-AF65-F5344CB8AC3E}">
        <p14:creationId xmlns:p14="http://schemas.microsoft.com/office/powerpoint/2010/main" val="3166132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F535-8CDC-E14C-A54E-9A98860A37CF}"/>
              </a:ext>
            </a:extLst>
          </p:cNvPr>
          <p:cNvSpPr>
            <a:spLocks noGrp="1"/>
          </p:cNvSpPr>
          <p:nvPr>
            <p:ph type="title"/>
          </p:nvPr>
        </p:nvSpPr>
        <p:spPr/>
        <p:txBody>
          <a:bodyPr/>
          <a:lstStyle/>
          <a:p>
            <a:pPr algn="ctr"/>
            <a:r>
              <a:rPr lang="en-US" dirty="0"/>
              <a:t>Anxiety: Effect Sizes</a:t>
            </a:r>
          </a:p>
        </p:txBody>
      </p:sp>
      <p:graphicFrame>
        <p:nvGraphicFramePr>
          <p:cNvPr id="4" name="Table 4">
            <a:extLst>
              <a:ext uri="{FF2B5EF4-FFF2-40B4-BE49-F238E27FC236}">
                <a16:creationId xmlns:a16="http://schemas.microsoft.com/office/drawing/2014/main" id="{9723004A-E51C-754E-9672-E759D552B522}"/>
              </a:ext>
            </a:extLst>
          </p:cNvPr>
          <p:cNvGraphicFramePr>
            <a:graphicFrameLocks noGrp="1"/>
          </p:cNvGraphicFramePr>
          <p:nvPr>
            <p:ph idx="1"/>
          </p:nvPr>
        </p:nvGraphicFramePr>
        <p:xfrm>
          <a:off x="914400" y="1219200"/>
          <a:ext cx="10363200" cy="4572000"/>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1132371267"/>
                    </a:ext>
                  </a:extLst>
                </a:gridCol>
                <a:gridCol w="3454400">
                  <a:extLst>
                    <a:ext uri="{9D8B030D-6E8A-4147-A177-3AD203B41FA5}">
                      <a16:colId xmlns:a16="http://schemas.microsoft.com/office/drawing/2014/main" val="1767239856"/>
                    </a:ext>
                  </a:extLst>
                </a:gridCol>
                <a:gridCol w="3454400">
                  <a:extLst>
                    <a:ext uri="{9D8B030D-6E8A-4147-A177-3AD203B41FA5}">
                      <a16:colId xmlns:a16="http://schemas.microsoft.com/office/drawing/2014/main" val="1749297789"/>
                    </a:ext>
                  </a:extLst>
                </a:gridCol>
              </a:tblGrid>
              <a:tr h="509546">
                <a:tc>
                  <a:txBody>
                    <a:bodyPr/>
                    <a:lstStyle/>
                    <a:p>
                      <a:r>
                        <a:rPr lang="en-US" sz="3000" dirty="0">
                          <a:latin typeface="+mj-lt"/>
                        </a:rPr>
                        <a:t>Test</a:t>
                      </a:r>
                    </a:p>
                  </a:txBody>
                  <a:tcPr/>
                </a:tc>
                <a:tc>
                  <a:txBody>
                    <a:bodyPr/>
                    <a:lstStyle/>
                    <a:p>
                      <a:r>
                        <a:rPr lang="en-US" sz="3000" dirty="0">
                          <a:latin typeface="+mj-lt"/>
                        </a:rPr>
                        <a:t>Contrast</a:t>
                      </a:r>
                    </a:p>
                  </a:txBody>
                  <a:tcPr/>
                </a:tc>
                <a:tc>
                  <a:txBody>
                    <a:bodyPr/>
                    <a:lstStyle/>
                    <a:p>
                      <a:r>
                        <a:rPr lang="en-US" sz="3000" dirty="0">
                          <a:latin typeface="+mj-lt"/>
                        </a:rPr>
                        <a:t>ES</a:t>
                      </a:r>
                    </a:p>
                  </a:txBody>
                  <a:tcPr/>
                </a:tc>
                <a:extLst>
                  <a:ext uri="{0D108BD9-81ED-4DB2-BD59-A6C34878D82A}">
                    <a16:rowId xmlns:a16="http://schemas.microsoft.com/office/drawing/2014/main" val="2584549201"/>
                  </a:ext>
                </a:extLst>
              </a:tr>
              <a:tr h="509546">
                <a:tc>
                  <a:txBody>
                    <a:bodyPr/>
                    <a:lstStyle/>
                    <a:p>
                      <a:r>
                        <a:rPr lang="en-US" sz="3000" dirty="0">
                          <a:solidFill>
                            <a:srgbClr val="188C1C"/>
                          </a:solidFill>
                          <a:latin typeface="+mj-lt"/>
                        </a:rPr>
                        <a:t>BYI Anxiety Scale</a:t>
                      </a:r>
                    </a:p>
                  </a:txBody>
                  <a:tcPr/>
                </a:tc>
                <a:tc>
                  <a:txBody>
                    <a:bodyPr/>
                    <a:lstStyle/>
                    <a:p>
                      <a:r>
                        <a:rPr lang="en-US" sz="3000" dirty="0">
                          <a:solidFill>
                            <a:srgbClr val="188C1C"/>
                          </a:solidFill>
                          <a:latin typeface="+mj-lt"/>
                        </a:rPr>
                        <a:t>RANX vs. BAU</a:t>
                      </a:r>
                    </a:p>
                    <a:p>
                      <a:r>
                        <a:rPr lang="en-US" sz="3000" dirty="0">
                          <a:solidFill>
                            <a:srgbClr val="0070C0"/>
                          </a:solidFill>
                          <a:latin typeface="+mj-lt"/>
                        </a:rPr>
                        <a:t>RANX vs. RMATH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a:solidFill>
                            <a:srgbClr val="188C1C"/>
                          </a:solidFill>
                          <a:latin typeface="+mj-lt"/>
                        </a:rPr>
                        <a:t>-0.48*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70C0"/>
                          </a:solidFill>
                          <a:effectLst/>
                          <a:uLnTx/>
                          <a:uFillTx/>
                          <a:latin typeface="+mj-lt"/>
                          <a:ea typeface="+mn-ea"/>
                          <a:cs typeface="+mn-cs"/>
                        </a:rPr>
                        <a:t>-0.09</a:t>
                      </a:r>
                    </a:p>
                  </a:txBody>
                  <a:tcPr/>
                </a:tc>
                <a:extLst>
                  <a:ext uri="{0D108BD9-81ED-4DB2-BD59-A6C34878D82A}">
                    <a16:rowId xmlns:a16="http://schemas.microsoft.com/office/drawing/2014/main" val="681966038"/>
                  </a:ext>
                </a:extLst>
              </a:tr>
              <a:tr h="509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effectLst/>
                          <a:latin typeface="+mj-lt"/>
                          <a:ea typeface="Times New Roman" panose="02020603050405020304" pitchFamily="18" charset="0"/>
                        </a:rPr>
                        <a:t>MASC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effectLst/>
                          <a:latin typeface="+mj-lt"/>
                          <a:ea typeface="Times New Roman" panose="02020603050405020304" pitchFamily="18" charset="0"/>
                        </a:rPr>
                        <a:t>Physical symptoms</a:t>
                      </a:r>
                      <a:r>
                        <a:rPr lang="en-US" sz="3000" dirty="0">
                          <a:effectLst/>
                          <a:latin typeface="+mj-lt"/>
                        </a:rPr>
                        <a:t> </a:t>
                      </a:r>
                      <a:endParaRPr lang="en-US" sz="3000" dirty="0">
                        <a:latin typeface="+mj-lt"/>
                      </a:endParaRPr>
                    </a:p>
                  </a:txBody>
                  <a:tcPr/>
                </a:tc>
                <a:tc>
                  <a:txBody>
                    <a:bodyPr/>
                    <a:lstStyle/>
                    <a:p>
                      <a:r>
                        <a:rPr lang="en-US" sz="3000" dirty="0">
                          <a:latin typeface="+mj-lt"/>
                        </a:rPr>
                        <a:t>RANX vs. BAU</a:t>
                      </a:r>
                    </a:p>
                    <a:p>
                      <a:r>
                        <a:rPr lang="en-US" sz="3000" dirty="0">
                          <a:solidFill>
                            <a:srgbClr val="0070C0"/>
                          </a:solidFill>
                          <a:latin typeface="+mj-lt"/>
                        </a:rPr>
                        <a:t>RANX vs. RMATH</a:t>
                      </a:r>
                    </a:p>
                  </a:txBody>
                  <a:tcPr/>
                </a:tc>
                <a:tc>
                  <a:txBody>
                    <a:bodyPr/>
                    <a:lstStyle/>
                    <a:p>
                      <a:r>
                        <a:rPr lang="en-US" sz="3000" dirty="0">
                          <a:latin typeface="+mj-lt"/>
                        </a:rPr>
                        <a:t>-0.22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70C0"/>
                          </a:solidFill>
                          <a:effectLst/>
                          <a:uLnTx/>
                          <a:uFillTx/>
                          <a:latin typeface="Georgia"/>
                          <a:ea typeface="+mn-ea"/>
                          <a:cs typeface="+mn-cs"/>
                        </a:rPr>
                        <a:t>0.02</a:t>
                      </a:r>
                    </a:p>
                  </a:txBody>
                  <a:tcPr/>
                </a:tc>
                <a:extLst>
                  <a:ext uri="{0D108BD9-81ED-4DB2-BD59-A6C34878D82A}">
                    <a16:rowId xmlns:a16="http://schemas.microsoft.com/office/drawing/2014/main" val="3526390549"/>
                  </a:ext>
                </a:extLst>
              </a:tr>
              <a:tr h="509546">
                <a:tc>
                  <a:txBody>
                    <a:bodyPr/>
                    <a:lstStyle/>
                    <a:p>
                      <a:r>
                        <a:rPr lang="en-US" sz="3000" dirty="0">
                          <a:solidFill>
                            <a:srgbClr val="188C1C"/>
                          </a:solidFill>
                          <a:latin typeface="+mj-lt"/>
                        </a:rPr>
                        <a:t>MASC </a:t>
                      </a:r>
                    </a:p>
                    <a:p>
                      <a:r>
                        <a:rPr lang="en-US" sz="3000" dirty="0">
                          <a:solidFill>
                            <a:srgbClr val="188C1C"/>
                          </a:solidFill>
                          <a:latin typeface="+mj-lt"/>
                        </a:rPr>
                        <a:t>Social Anxiety</a:t>
                      </a:r>
                    </a:p>
                  </a:txBody>
                  <a:tcPr/>
                </a:tc>
                <a:tc>
                  <a:txBody>
                    <a:bodyPr/>
                    <a:lstStyle/>
                    <a:p>
                      <a:r>
                        <a:rPr lang="en-US" sz="3000" dirty="0">
                          <a:solidFill>
                            <a:srgbClr val="188C1C"/>
                          </a:solidFill>
                          <a:latin typeface="+mj-lt"/>
                        </a:rPr>
                        <a:t>RANX vs. BAU</a:t>
                      </a:r>
                    </a:p>
                    <a:p>
                      <a:r>
                        <a:rPr lang="en-US" sz="3000" dirty="0">
                          <a:solidFill>
                            <a:srgbClr val="188C1C"/>
                          </a:solidFill>
                          <a:latin typeface="+mj-lt"/>
                        </a:rPr>
                        <a:t>RANX vs. RMATH</a:t>
                      </a:r>
                    </a:p>
                  </a:txBody>
                  <a:tcPr/>
                </a:tc>
                <a:tc>
                  <a:txBody>
                    <a:bodyPr/>
                    <a:lstStyle/>
                    <a:p>
                      <a:r>
                        <a:rPr lang="en-US" sz="3000" b="0" dirty="0">
                          <a:solidFill>
                            <a:srgbClr val="188C1C"/>
                          </a:solidFill>
                          <a:effectLst/>
                          <a:latin typeface="+mj-lt"/>
                          <a:ea typeface="Times New Roman" panose="02020603050405020304" pitchFamily="18" charset="0"/>
                        </a:rPr>
                        <a:t>-0.61*</a:t>
                      </a:r>
                      <a:endParaRPr lang="en-US" sz="3000" b="0" dirty="0">
                        <a:solidFill>
                          <a:srgbClr val="188C1C"/>
                        </a:solidFill>
                        <a:effectLst/>
                        <a:latin typeface="+mj-lt"/>
                      </a:endParaRPr>
                    </a:p>
                    <a:p>
                      <a:r>
                        <a:rPr lang="en-US" sz="3000" b="0" dirty="0">
                          <a:solidFill>
                            <a:srgbClr val="188C1C"/>
                          </a:solidFill>
                          <a:effectLst/>
                          <a:latin typeface="+mj-lt"/>
                        </a:rPr>
                        <a:t>-0.41*</a:t>
                      </a:r>
                      <a:endParaRPr lang="en-US" sz="3000" b="0" dirty="0">
                        <a:solidFill>
                          <a:srgbClr val="188C1C"/>
                        </a:solidFill>
                        <a:latin typeface="+mj-lt"/>
                      </a:endParaRPr>
                    </a:p>
                  </a:txBody>
                  <a:tcPr/>
                </a:tc>
                <a:extLst>
                  <a:ext uri="{0D108BD9-81ED-4DB2-BD59-A6C34878D82A}">
                    <a16:rowId xmlns:a16="http://schemas.microsoft.com/office/drawing/2014/main" val="3871346072"/>
                  </a:ext>
                </a:extLst>
              </a:tr>
              <a:tr h="509546">
                <a:tc>
                  <a:txBody>
                    <a:bodyPr/>
                    <a:lstStyle/>
                    <a:p>
                      <a:r>
                        <a:rPr lang="en-US" sz="3000" dirty="0">
                          <a:latin typeface="+mj-lt"/>
                        </a:rPr>
                        <a:t>Reading Anxiety</a:t>
                      </a:r>
                    </a:p>
                  </a:txBody>
                  <a:tcPr/>
                </a:tc>
                <a:tc>
                  <a:txBody>
                    <a:bodyPr/>
                    <a:lstStyle/>
                    <a:p>
                      <a:r>
                        <a:rPr lang="en-US" sz="3000" dirty="0">
                          <a:latin typeface="+mj-lt"/>
                        </a:rPr>
                        <a:t>RANX vs. BAU</a:t>
                      </a:r>
                    </a:p>
                    <a:p>
                      <a:r>
                        <a:rPr lang="en-US" sz="3000" dirty="0">
                          <a:solidFill>
                            <a:srgbClr val="0070C0"/>
                          </a:solidFill>
                          <a:latin typeface="+mj-lt"/>
                        </a:rPr>
                        <a:t>RANX vs. RMATH</a:t>
                      </a:r>
                    </a:p>
                  </a:txBody>
                  <a:tcPr/>
                </a:tc>
                <a:tc>
                  <a:txBody>
                    <a:bodyPr/>
                    <a:lstStyle/>
                    <a:p>
                      <a:r>
                        <a:rPr lang="en-US" sz="3000" dirty="0">
                          <a:latin typeface="+mj-lt"/>
                        </a:rPr>
                        <a:t>-0.28</a:t>
                      </a:r>
                    </a:p>
                    <a:p>
                      <a:r>
                        <a:rPr lang="en-US" sz="3000" dirty="0">
                          <a:solidFill>
                            <a:srgbClr val="0070C0"/>
                          </a:solidFill>
                          <a:latin typeface="+mj-lt"/>
                        </a:rPr>
                        <a:t> -0.20</a:t>
                      </a:r>
                    </a:p>
                  </a:txBody>
                  <a:tcPr/>
                </a:tc>
                <a:extLst>
                  <a:ext uri="{0D108BD9-81ED-4DB2-BD59-A6C34878D82A}">
                    <a16:rowId xmlns:a16="http://schemas.microsoft.com/office/drawing/2014/main" val="722445012"/>
                  </a:ext>
                </a:extLst>
              </a:tr>
            </a:tbl>
          </a:graphicData>
        </a:graphic>
      </p:graphicFrame>
    </p:spTree>
    <p:extLst>
      <p:ext uri="{BB962C8B-B14F-4D97-AF65-F5344CB8AC3E}">
        <p14:creationId xmlns:p14="http://schemas.microsoft.com/office/powerpoint/2010/main" val="1346428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BA8F-E0AF-8D44-85F6-E6C2914FA9AF}"/>
              </a:ext>
            </a:extLst>
          </p:cNvPr>
          <p:cNvSpPr>
            <a:spLocks noGrp="1"/>
          </p:cNvSpPr>
          <p:nvPr>
            <p:ph type="title"/>
          </p:nvPr>
        </p:nvSpPr>
        <p:spPr/>
        <p:txBody>
          <a:bodyPr/>
          <a:lstStyle/>
          <a:p>
            <a:pPr algn="ctr"/>
            <a:r>
              <a:rPr lang="en-US" dirty="0"/>
              <a:t>Anxiety: Findings</a:t>
            </a:r>
          </a:p>
        </p:txBody>
      </p:sp>
      <p:sp>
        <p:nvSpPr>
          <p:cNvPr id="3" name="Content Placeholder 2">
            <a:extLst>
              <a:ext uri="{FF2B5EF4-FFF2-40B4-BE49-F238E27FC236}">
                <a16:creationId xmlns:a16="http://schemas.microsoft.com/office/drawing/2014/main" id="{279D68DF-63C6-F547-8F41-BB5E307F4246}"/>
              </a:ext>
            </a:extLst>
          </p:cNvPr>
          <p:cNvSpPr>
            <a:spLocks noGrp="1"/>
          </p:cNvSpPr>
          <p:nvPr>
            <p:ph idx="1"/>
          </p:nvPr>
        </p:nvSpPr>
        <p:spPr/>
        <p:txBody>
          <a:bodyPr/>
          <a:lstStyle/>
          <a:p>
            <a:r>
              <a:rPr lang="en-US" sz="2800" dirty="0">
                <a:solidFill>
                  <a:schemeClr val="accent1"/>
                </a:solidFill>
              </a:rPr>
              <a:t>Additional research is needed</a:t>
            </a:r>
            <a:r>
              <a:rPr lang="en-US" sz="2800" dirty="0"/>
              <a:t>, but the pattern of effect sizes underscores the promise of the RANX intervention.</a:t>
            </a:r>
          </a:p>
          <a:p>
            <a:endParaRPr lang="en-US" sz="2800" dirty="0"/>
          </a:p>
          <a:p>
            <a:r>
              <a:rPr lang="en-US" sz="2800" dirty="0"/>
              <a:t>The decreases in anxiety reported for students in the RMATH warrant further study.</a:t>
            </a:r>
          </a:p>
          <a:p>
            <a:endParaRPr lang="en-US" sz="2800" dirty="0"/>
          </a:p>
          <a:p>
            <a:endParaRPr lang="en-US" sz="2800" dirty="0"/>
          </a:p>
          <a:p>
            <a:endParaRPr lang="en-US" sz="1400" dirty="0"/>
          </a:p>
          <a:p>
            <a:endParaRPr lang="en-US" sz="1400" dirty="0"/>
          </a:p>
        </p:txBody>
      </p:sp>
    </p:spTree>
    <p:extLst>
      <p:ext uri="{BB962C8B-B14F-4D97-AF65-F5344CB8AC3E}">
        <p14:creationId xmlns:p14="http://schemas.microsoft.com/office/powerpoint/2010/main" val="144110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7E28E43-5E59-8748-8E07-09CA9D94E3C1}"/>
              </a:ext>
            </a:extLst>
          </p:cNvPr>
          <p:cNvSpPr>
            <a:spLocks noGrp="1"/>
          </p:cNvSpPr>
          <p:nvPr>
            <p:ph type="title"/>
          </p:nvPr>
        </p:nvSpPr>
        <p:spPr>
          <a:xfrm>
            <a:off x="1441938" y="459946"/>
            <a:ext cx="10360394" cy="609517"/>
          </a:xfrm>
        </p:spPr>
        <p:txBody>
          <a:bodyPr>
            <a:normAutofit fontScale="90000"/>
          </a:bodyPr>
          <a:lstStyle/>
          <a:p>
            <a:pPr algn="ctr"/>
            <a:br>
              <a:rPr lang="en-US" sz="3300" dirty="0"/>
            </a:br>
            <a:r>
              <a:rPr lang="en-US" sz="3300" dirty="0"/>
              <a:t>Our hypothesis: Aligned Tier 1 and Tier 2 instruction</a:t>
            </a:r>
            <a:br>
              <a:rPr lang="en-US" dirty="0"/>
            </a:br>
            <a:endParaRPr lang="en-US" dirty="0"/>
          </a:p>
        </p:txBody>
      </p:sp>
      <p:graphicFrame>
        <p:nvGraphicFramePr>
          <p:cNvPr id="9" name="Diagram 8">
            <a:extLst>
              <a:ext uri="{FF2B5EF4-FFF2-40B4-BE49-F238E27FC236}">
                <a16:creationId xmlns:a16="http://schemas.microsoft.com/office/drawing/2014/main" id="{6DBD061C-FB37-A340-BB00-BBE2C96B786E}"/>
              </a:ext>
            </a:extLst>
          </p:cNvPr>
          <p:cNvGraphicFramePr/>
          <p:nvPr>
            <p:extLst>
              <p:ext uri="{D42A27DB-BD31-4B8C-83A1-F6EECF244321}">
                <p14:modId xmlns:p14="http://schemas.microsoft.com/office/powerpoint/2010/main" val="810380515"/>
              </p:ext>
            </p:extLst>
          </p:nvPr>
        </p:nvGraphicFramePr>
        <p:xfrm>
          <a:off x="808893" y="1387262"/>
          <a:ext cx="8528538" cy="477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D6C6E5B0-7D53-CD4E-8328-1E2351357606}"/>
              </a:ext>
            </a:extLst>
          </p:cNvPr>
          <p:cNvSpPr txBox="1"/>
          <p:nvPr/>
        </p:nvSpPr>
        <p:spPr>
          <a:xfrm>
            <a:off x="9181976" y="1387262"/>
            <a:ext cx="2201131" cy="1938992"/>
          </a:xfrm>
          <a:prstGeom prst="rect">
            <a:avLst/>
          </a:prstGeom>
          <a:noFill/>
        </p:spPr>
        <p:txBody>
          <a:bodyPr wrap="square" rtlCol="0">
            <a:spAutoFit/>
          </a:bodyPr>
          <a:lstStyle/>
          <a:p>
            <a:r>
              <a:rPr lang="en-US" sz="2400" b="1" dirty="0">
                <a:solidFill>
                  <a:srgbClr val="C00000"/>
                </a:solidFill>
              </a:rPr>
              <a:t>Improved reading comprehension and vocabulary understanding</a:t>
            </a:r>
          </a:p>
        </p:txBody>
      </p:sp>
    </p:spTree>
    <p:extLst>
      <p:ext uri="{BB962C8B-B14F-4D97-AF65-F5344CB8AC3E}">
        <p14:creationId xmlns:p14="http://schemas.microsoft.com/office/powerpoint/2010/main" val="193419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41206-3BEA-B34A-8D32-FB7F318D6992}"/>
              </a:ext>
            </a:extLst>
          </p:cNvPr>
          <p:cNvSpPr>
            <a:spLocks noGrp="1"/>
          </p:cNvSpPr>
          <p:nvPr>
            <p:ph type="title"/>
          </p:nvPr>
        </p:nvSpPr>
        <p:spPr/>
        <p:txBody>
          <a:bodyPr>
            <a:normAutofit/>
          </a:bodyPr>
          <a:lstStyle/>
          <a:p>
            <a:r>
              <a:rPr lang="en-US" dirty="0"/>
              <a:t>Previous research on aligned intervention studies</a:t>
            </a:r>
          </a:p>
        </p:txBody>
      </p:sp>
      <p:sp>
        <p:nvSpPr>
          <p:cNvPr id="3" name="Content Placeholder 2">
            <a:extLst>
              <a:ext uri="{FF2B5EF4-FFF2-40B4-BE49-F238E27FC236}">
                <a16:creationId xmlns:a16="http://schemas.microsoft.com/office/drawing/2014/main" id="{8DEE6ACA-BB95-8B4A-9DCC-6AEFC4F608BB}"/>
              </a:ext>
            </a:extLst>
          </p:cNvPr>
          <p:cNvSpPr>
            <a:spLocks noGrp="1"/>
          </p:cNvSpPr>
          <p:nvPr>
            <p:ph sz="half" idx="1"/>
          </p:nvPr>
        </p:nvSpPr>
        <p:spPr/>
        <p:txBody>
          <a:bodyPr>
            <a:normAutofit lnSpcReduction="10000"/>
          </a:bodyPr>
          <a:lstStyle/>
          <a:p>
            <a:r>
              <a:rPr lang="en-US" sz="2400" dirty="0" err="1"/>
              <a:t>Fien</a:t>
            </a:r>
            <a:r>
              <a:rPr lang="en-US" sz="2400" dirty="0"/>
              <a:t> et al. 2015</a:t>
            </a:r>
          </a:p>
          <a:p>
            <a:pPr lvl="1"/>
            <a:r>
              <a:rPr lang="en-US" sz="2400" dirty="0"/>
              <a:t>Aligned reading practices in Tiers 1 and 2 for </a:t>
            </a:r>
            <a:r>
              <a:rPr lang="en-US" sz="2400" u="sng" dirty="0"/>
              <a:t>first graders</a:t>
            </a:r>
          </a:p>
          <a:p>
            <a:pPr lvl="1"/>
            <a:r>
              <a:rPr lang="en-US" sz="2400" dirty="0"/>
              <a:t>Positive, statistically significant outcomes on ORF and nonsense word reading</a:t>
            </a:r>
          </a:p>
          <a:p>
            <a:pPr lvl="1"/>
            <a:endParaRPr lang="en-US" sz="2400" dirty="0"/>
          </a:p>
          <a:p>
            <a:r>
              <a:rPr lang="en-US" sz="2400" dirty="0"/>
              <a:t>Scanlon et al. 2008</a:t>
            </a:r>
          </a:p>
          <a:p>
            <a:pPr lvl="1"/>
            <a:r>
              <a:rPr lang="en-US" sz="2400" dirty="0"/>
              <a:t>PD Interactive Strategies Approach (ISA), Tier 2 intervention in ISA, combined PD and Tier 2 in ISA on preventing reading difficulties for at-risk </a:t>
            </a:r>
            <a:r>
              <a:rPr lang="en-US" sz="2400" u="sng" dirty="0"/>
              <a:t>kindergartners</a:t>
            </a:r>
          </a:p>
          <a:p>
            <a:pPr marL="457200" lvl="1" indent="0">
              <a:buNone/>
            </a:pPr>
            <a:endParaRPr lang="en-US" dirty="0"/>
          </a:p>
          <a:p>
            <a:endParaRPr lang="en-US" dirty="0"/>
          </a:p>
        </p:txBody>
      </p:sp>
      <p:sp>
        <p:nvSpPr>
          <p:cNvPr id="4" name="Content Placeholder 3">
            <a:extLst>
              <a:ext uri="{FF2B5EF4-FFF2-40B4-BE49-F238E27FC236}">
                <a16:creationId xmlns:a16="http://schemas.microsoft.com/office/drawing/2014/main" id="{5AAA9AF1-C28E-1746-AEF3-6EB09D134C68}"/>
              </a:ext>
            </a:extLst>
          </p:cNvPr>
          <p:cNvSpPr>
            <a:spLocks noGrp="1"/>
          </p:cNvSpPr>
          <p:nvPr>
            <p:ph sz="half" idx="2"/>
          </p:nvPr>
        </p:nvSpPr>
        <p:spPr>
          <a:xfrm>
            <a:off x="6172200" y="1553227"/>
            <a:ext cx="5181600" cy="4623736"/>
          </a:xfrm>
        </p:spPr>
        <p:txBody>
          <a:bodyPr>
            <a:normAutofit lnSpcReduction="10000"/>
          </a:bodyPr>
          <a:lstStyle/>
          <a:p>
            <a:endParaRPr lang="en-US" dirty="0"/>
          </a:p>
        </p:txBody>
      </p:sp>
      <p:sp>
        <p:nvSpPr>
          <p:cNvPr id="6" name="Rectangular Callout 5">
            <a:extLst>
              <a:ext uri="{FF2B5EF4-FFF2-40B4-BE49-F238E27FC236}">
                <a16:creationId xmlns:a16="http://schemas.microsoft.com/office/drawing/2014/main" id="{29F766F9-C822-834E-BB33-BDFECF46698E}"/>
              </a:ext>
            </a:extLst>
          </p:cNvPr>
          <p:cNvSpPr/>
          <p:nvPr/>
        </p:nvSpPr>
        <p:spPr>
          <a:xfrm>
            <a:off x="6172201" y="1553226"/>
            <a:ext cx="5181600" cy="418764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No studies have examined the coordinated implementation of comprehension and vocabulary practices in Tier 1 and Tier 2 instruction for struggling readers in Grades 4 through 12</a:t>
            </a:r>
          </a:p>
        </p:txBody>
      </p:sp>
    </p:spTree>
    <p:extLst>
      <p:ext uri="{BB962C8B-B14F-4D97-AF65-F5344CB8AC3E}">
        <p14:creationId xmlns:p14="http://schemas.microsoft.com/office/powerpoint/2010/main" val="92526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65A4FC-3789-D446-B6FC-E0233A829D58}"/>
              </a:ext>
            </a:extLst>
          </p:cNvPr>
          <p:cNvSpPr>
            <a:spLocks noGrp="1"/>
          </p:cNvSpPr>
          <p:nvPr>
            <p:ph type="title"/>
          </p:nvPr>
        </p:nvSpPr>
        <p:spPr>
          <a:xfrm>
            <a:off x="422031" y="419835"/>
            <a:ext cx="13077371" cy="783770"/>
          </a:xfrm>
        </p:spPr>
        <p:txBody>
          <a:bodyPr>
            <a:normAutofit/>
          </a:bodyPr>
          <a:lstStyle/>
          <a:p>
            <a:r>
              <a:rPr lang="en-US" sz="3600" dirty="0"/>
              <a:t>How did we align the Tier 2 intervention to Tier 1 instruction?</a:t>
            </a:r>
          </a:p>
        </p:txBody>
      </p:sp>
      <p:graphicFrame>
        <p:nvGraphicFramePr>
          <p:cNvPr id="10" name="Content Placeholder 9">
            <a:extLst>
              <a:ext uri="{FF2B5EF4-FFF2-40B4-BE49-F238E27FC236}">
                <a16:creationId xmlns:a16="http://schemas.microsoft.com/office/drawing/2014/main" id="{550E1299-F4DA-1F4A-9906-B8DDFD030B84}"/>
              </a:ext>
            </a:extLst>
          </p:cNvPr>
          <p:cNvGraphicFramePr>
            <a:graphicFrameLocks noGrp="1"/>
          </p:cNvGraphicFramePr>
          <p:nvPr>
            <p:ph idx="1"/>
            <p:extLst>
              <p:ext uri="{D42A27DB-BD31-4B8C-83A1-F6EECF244321}">
                <p14:modId xmlns:p14="http://schemas.microsoft.com/office/powerpoint/2010/main" val="782662139"/>
              </p:ext>
            </p:extLst>
          </p:nvPr>
        </p:nvGraphicFramePr>
        <p:xfrm>
          <a:off x="609599" y="1203605"/>
          <a:ext cx="10972801" cy="4887064"/>
        </p:xfrm>
        <a:graphic>
          <a:graphicData uri="http://schemas.openxmlformats.org/drawingml/2006/table">
            <a:tbl>
              <a:tblPr firstRow="1" firstCol="1" bandRow="1">
                <a:tableStyleId>{5C22544A-7EE6-4342-B048-85BDC9FD1C3A}</a:tableStyleId>
              </a:tblPr>
              <a:tblGrid>
                <a:gridCol w="1084613">
                  <a:extLst>
                    <a:ext uri="{9D8B030D-6E8A-4147-A177-3AD203B41FA5}">
                      <a16:colId xmlns:a16="http://schemas.microsoft.com/office/drawing/2014/main" val="3638488382"/>
                    </a:ext>
                  </a:extLst>
                </a:gridCol>
                <a:gridCol w="4324056">
                  <a:extLst>
                    <a:ext uri="{9D8B030D-6E8A-4147-A177-3AD203B41FA5}">
                      <a16:colId xmlns:a16="http://schemas.microsoft.com/office/drawing/2014/main" val="2439425921"/>
                    </a:ext>
                  </a:extLst>
                </a:gridCol>
                <a:gridCol w="5564132">
                  <a:extLst>
                    <a:ext uri="{9D8B030D-6E8A-4147-A177-3AD203B41FA5}">
                      <a16:colId xmlns:a16="http://schemas.microsoft.com/office/drawing/2014/main" val="962238800"/>
                    </a:ext>
                  </a:extLst>
                </a:gridCol>
              </a:tblGrid>
              <a:tr h="1154733">
                <a:tc>
                  <a:txBody>
                    <a:bodyPr/>
                    <a:lstStyle/>
                    <a:p>
                      <a:pPr marL="0" marR="0">
                        <a:spcBef>
                          <a:spcPts val="0"/>
                        </a:spcBef>
                        <a:spcAft>
                          <a:spcPts val="0"/>
                        </a:spcAft>
                      </a:pPr>
                      <a:r>
                        <a:rPr lang="en-US" sz="2000" dirty="0">
                          <a:effectLst/>
                        </a:rPr>
                        <a:t> </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tc>
                <a:tc>
                  <a:txBody>
                    <a:bodyPr/>
                    <a:lstStyle/>
                    <a:p>
                      <a:pPr marL="0" marR="0" algn="ctr">
                        <a:spcBef>
                          <a:spcPts val="0"/>
                        </a:spcBef>
                        <a:spcAft>
                          <a:spcPts val="0"/>
                        </a:spcAft>
                      </a:pPr>
                      <a:r>
                        <a:rPr lang="en-US" sz="4300" dirty="0">
                          <a:effectLst/>
                        </a:rPr>
                        <a:t>Tiers</a:t>
                      </a:r>
                      <a:r>
                        <a:rPr lang="en-US" sz="2800" dirty="0">
                          <a:effectLst/>
                        </a:rPr>
                        <a:t> </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nchor="ctr"/>
                </a:tc>
                <a:tc>
                  <a:txBody>
                    <a:bodyPr/>
                    <a:lstStyle/>
                    <a:p>
                      <a:pPr marL="0" marR="0" algn="ctr">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Example of alignment in Instructional Practices</a:t>
                      </a:r>
                    </a:p>
                  </a:txBody>
                  <a:tcPr marL="41189" marR="41189" marT="0" marB="0" anchor="ctr"/>
                </a:tc>
                <a:extLst>
                  <a:ext uri="{0D108BD9-81ED-4DB2-BD59-A6C34878D82A}">
                    <a16:rowId xmlns:a16="http://schemas.microsoft.com/office/drawing/2014/main" val="1595244129"/>
                  </a:ext>
                </a:extLst>
              </a:tr>
              <a:tr h="1475212">
                <a:tc>
                  <a:txBody>
                    <a:bodyPr/>
                    <a:lstStyle/>
                    <a:p>
                      <a:pPr marL="0" marR="0">
                        <a:spcBef>
                          <a:spcPts val="0"/>
                        </a:spcBef>
                        <a:spcAft>
                          <a:spcPts val="0"/>
                        </a:spcAft>
                      </a:pPr>
                      <a:r>
                        <a:rPr lang="en-US" sz="2700" dirty="0">
                          <a:effectLst/>
                        </a:rPr>
                        <a:t>Tier 1</a:t>
                      </a:r>
                      <a:endParaRPr lang="en-US" sz="27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tc>
                <a:tc>
                  <a:txBody>
                    <a:bodyPr/>
                    <a:lstStyle/>
                    <a:p>
                      <a:pPr marL="0" marR="0">
                        <a:spcBef>
                          <a:spcPts val="0"/>
                        </a:spcBef>
                        <a:spcAft>
                          <a:spcPts val="0"/>
                        </a:spcAft>
                      </a:pPr>
                      <a:r>
                        <a:rPr lang="en-US" sz="2700" dirty="0">
                          <a:solidFill>
                            <a:schemeClr val="tx2"/>
                          </a:solidFill>
                          <a:effectLst/>
                        </a:rPr>
                        <a:t>STRIVE whole-class lessons 2x/week</a:t>
                      </a:r>
                    </a:p>
                    <a:p>
                      <a:pPr marL="0" marR="0">
                        <a:spcBef>
                          <a:spcPts val="0"/>
                        </a:spcBef>
                        <a:spcAft>
                          <a:spcPts val="0"/>
                        </a:spcAft>
                      </a:pPr>
                      <a:r>
                        <a:rPr lang="en-US" sz="2700" dirty="0">
                          <a:solidFill>
                            <a:schemeClr val="tx2"/>
                          </a:solidFill>
                          <a:effectLst/>
                        </a:rPr>
                        <a:t> </a:t>
                      </a:r>
                      <a:endParaRPr lang="en-US" sz="2700" dirty="0">
                        <a:solidFill>
                          <a:schemeClr val="tx2"/>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tc>
                <a:tc>
                  <a:txBody>
                    <a:bodyPr/>
                    <a:lstStyle/>
                    <a:p>
                      <a:pPr marL="285750" marR="0" indent="-285750">
                        <a:spcBef>
                          <a:spcPts val="0"/>
                        </a:spcBef>
                        <a:spcAft>
                          <a:spcPts val="0"/>
                        </a:spcAft>
                        <a:buFont typeface="Arial" panose="020B0604020202020204" pitchFamily="34" charset="0"/>
                        <a:buChar char="•"/>
                      </a:pPr>
                      <a:r>
                        <a:rPr lang="en-US" sz="2000" b="1" dirty="0">
                          <a:solidFill>
                            <a:schemeClr val="tx2"/>
                          </a:solidFill>
                          <a:effectLst/>
                          <a:latin typeface="+mj-lt"/>
                          <a:ea typeface="MS Mincho" panose="02020609040205080304" pitchFamily="49" charset="-128"/>
                          <a:cs typeface="Times New Roman" panose="02020603050405020304" pitchFamily="18" charset="0"/>
                        </a:rPr>
                        <a:t>Get the Gist introduced in one lesson</a:t>
                      </a:r>
                    </a:p>
                    <a:p>
                      <a:pPr marL="285750" marR="0" indent="-285750">
                        <a:spcBef>
                          <a:spcPts val="0"/>
                        </a:spcBef>
                        <a:spcAft>
                          <a:spcPts val="0"/>
                        </a:spcAft>
                        <a:buFont typeface="Arial" panose="020B0604020202020204" pitchFamily="34" charset="0"/>
                        <a:buChar char="•"/>
                      </a:pPr>
                      <a:r>
                        <a:rPr lang="en-US" sz="2000" b="1" dirty="0">
                          <a:solidFill>
                            <a:schemeClr val="tx2"/>
                          </a:solidFill>
                          <a:effectLst/>
                          <a:latin typeface="+mj-lt"/>
                          <a:ea typeface="MS Mincho" panose="02020609040205080304" pitchFamily="49" charset="-128"/>
                          <a:cs typeface="Times New Roman" panose="02020603050405020304" pitchFamily="18" charset="0"/>
                        </a:rPr>
                        <a:t>Guided practice with the teacher over several lessons </a:t>
                      </a:r>
                    </a:p>
                    <a:p>
                      <a:pPr marL="285750" marR="0" indent="-285750">
                        <a:spcBef>
                          <a:spcPts val="0"/>
                        </a:spcBef>
                        <a:spcAft>
                          <a:spcPts val="0"/>
                        </a:spcAft>
                        <a:buFont typeface="Arial" panose="020B0604020202020204" pitchFamily="34" charset="0"/>
                        <a:buChar char="•"/>
                      </a:pPr>
                      <a:r>
                        <a:rPr lang="en-US" sz="2000" b="1" dirty="0">
                          <a:solidFill>
                            <a:schemeClr val="tx2"/>
                          </a:solidFill>
                          <a:effectLst/>
                          <a:latin typeface="+mj-lt"/>
                          <a:ea typeface="MS Mincho" panose="02020609040205080304" pitchFamily="49" charset="-128"/>
                          <a:cs typeface="Times New Roman" panose="02020603050405020304" pitchFamily="18" charset="0"/>
                        </a:rPr>
                        <a:t>Practice writing </a:t>
                      </a:r>
                      <a:r>
                        <a:rPr lang="en-US" sz="2000" b="1" dirty="0" err="1">
                          <a:solidFill>
                            <a:schemeClr val="tx2"/>
                          </a:solidFill>
                          <a:effectLst/>
                          <a:latin typeface="+mj-lt"/>
                          <a:ea typeface="MS Mincho" panose="02020609040205080304" pitchFamily="49" charset="-128"/>
                          <a:cs typeface="Times New Roman" panose="02020603050405020304" pitchFamily="18" charset="0"/>
                        </a:rPr>
                        <a:t>gists</a:t>
                      </a:r>
                      <a:r>
                        <a:rPr lang="en-US" sz="2000" b="1" dirty="0">
                          <a:solidFill>
                            <a:schemeClr val="tx2"/>
                          </a:solidFill>
                          <a:effectLst/>
                          <a:latin typeface="+mj-lt"/>
                          <a:ea typeface="MS Mincho" panose="02020609040205080304" pitchFamily="49" charset="-128"/>
                          <a:cs typeface="Times New Roman" panose="02020603050405020304" pitchFamily="18" charset="0"/>
                        </a:rPr>
                        <a:t> with a partner</a:t>
                      </a:r>
                    </a:p>
                  </a:txBody>
                  <a:tcPr marL="41189" marR="41189" marT="0" marB="0"/>
                </a:tc>
                <a:extLst>
                  <a:ext uri="{0D108BD9-81ED-4DB2-BD59-A6C34878D82A}">
                    <a16:rowId xmlns:a16="http://schemas.microsoft.com/office/drawing/2014/main" val="3608001463"/>
                  </a:ext>
                </a:extLst>
              </a:tr>
              <a:tr h="2257119">
                <a:tc>
                  <a:txBody>
                    <a:bodyPr/>
                    <a:lstStyle/>
                    <a:p>
                      <a:pPr marL="0" marR="0">
                        <a:spcBef>
                          <a:spcPts val="0"/>
                        </a:spcBef>
                        <a:spcAft>
                          <a:spcPts val="0"/>
                        </a:spcAft>
                      </a:pPr>
                      <a:r>
                        <a:rPr lang="en-US" sz="2700" dirty="0">
                          <a:effectLst/>
                        </a:rPr>
                        <a:t>Tier 2</a:t>
                      </a:r>
                      <a:endParaRPr lang="en-US" sz="2700" dirty="0">
                        <a:effectLst/>
                        <a:latin typeface="Cambria" panose="02040503050406030204" pitchFamily="18" charset="0"/>
                        <a:ea typeface="MS Mincho" panose="02020609040205080304" pitchFamily="49" charset="-128"/>
                        <a:cs typeface="Times New Roman" panose="02020603050405020304" pitchFamily="18" charset="0"/>
                      </a:endParaRPr>
                    </a:p>
                  </a:txBody>
                  <a:tcPr marL="41189" marR="41189" marT="0" marB="0"/>
                </a:tc>
                <a:tc>
                  <a:txBody>
                    <a:bodyPr/>
                    <a:lstStyle/>
                    <a:p>
                      <a:pPr marL="0" marR="0">
                        <a:spcBef>
                          <a:spcPts val="0"/>
                        </a:spcBef>
                        <a:spcAft>
                          <a:spcPts val="0"/>
                        </a:spcAft>
                      </a:pPr>
                      <a:r>
                        <a:rPr lang="en-US" sz="2700" dirty="0">
                          <a:solidFill>
                            <a:schemeClr val="tx2"/>
                          </a:solidFill>
                          <a:effectLst/>
                          <a:latin typeface="+mj-lt"/>
                        </a:rPr>
                        <a:t>I-STRIVE INTERVENTION 3x/week</a:t>
                      </a:r>
                      <a:endParaRPr lang="en-US" sz="2700" dirty="0">
                        <a:solidFill>
                          <a:schemeClr val="tx2"/>
                        </a:solidFill>
                        <a:effectLst/>
                        <a:latin typeface="+mj-lt"/>
                        <a:ea typeface="MS Mincho" panose="02020609040205080304" pitchFamily="49" charset="-128"/>
                        <a:cs typeface="Times New Roman" panose="02020603050405020304" pitchFamily="18" charset="0"/>
                      </a:endParaRPr>
                    </a:p>
                  </a:txBody>
                  <a:tcPr marL="41189" marR="41189" marT="0" marB="0"/>
                </a:tc>
                <a:tc>
                  <a:txBody>
                    <a:bodyPr/>
                    <a:lstStyle/>
                    <a:p>
                      <a:pPr marL="285750" marR="0" indent="-285750">
                        <a:spcBef>
                          <a:spcPts val="0"/>
                        </a:spcBef>
                        <a:spcAft>
                          <a:spcPts val="0"/>
                        </a:spcAft>
                        <a:buFont typeface="Arial" panose="020B0604020202020204" pitchFamily="34" charset="0"/>
                        <a:buChar char="•"/>
                      </a:pPr>
                      <a:r>
                        <a:rPr lang="en-US" sz="2000" b="1" dirty="0">
                          <a:solidFill>
                            <a:schemeClr val="tx2"/>
                          </a:solidFill>
                          <a:effectLst/>
                          <a:latin typeface="+mj-lt"/>
                          <a:ea typeface="MS Mincho" panose="02020609040205080304" pitchFamily="49" charset="-128"/>
                          <a:cs typeface="Times New Roman" panose="02020603050405020304" pitchFamily="18" charset="0"/>
                        </a:rPr>
                        <a:t>Students learned the </a:t>
                      </a:r>
                      <a:r>
                        <a:rPr lang="en-US" sz="2000" b="1" u="sng" dirty="0">
                          <a:solidFill>
                            <a:schemeClr val="tx2"/>
                          </a:solidFill>
                          <a:effectLst/>
                          <a:latin typeface="+mj-lt"/>
                          <a:ea typeface="MS Mincho" panose="02020609040205080304" pitchFamily="49" charset="-128"/>
                          <a:cs typeface="Times New Roman" panose="02020603050405020304" pitchFamily="18" charset="0"/>
                        </a:rPr>
                        <a:t>same practice</a:t>
                      </a:r>
                    </a:p>
                    <a:p>
                      <a:pPr marL="285750" marR="0" indent="-285750">
                        <a:spcBef>
                          <a:spcPts val="0"/>
                        </a:spcBef>
                        <a:spcAft>
                          <a:spcPts val="0"/>
                        </a:spcAft>
                        <a:buFont typeface="Arial" panose="020B0604020202020204" pitchFamily="34" charset="0"/>
                        <a:buChar char="•"/>
                      </a:pPr>
                      <a:r>
                        <a:rPr lang="en-US" sz="2000" b="1" dirty="0">
                          <a:solidFill>
                            <a:schemeClr val="tx2"/>
                          </a:solidFill>
                          <a:effectLst/>
                          <a:latin typeface="+mj-lt"/>
                          <a:ea typeface="MS Mincho" panose="02020609040205080304" pitchFamily="49" charset="-128"/>
                          <a:cs typeface="Times New Roman" panose="02020603050405020304" pitchFamily="18" charset="0"/>
                        </a:rPr>
                        <a:t>Skill </a:t>
                      </a:r>
                      <a:r>
                        <a:rPr lang="en-US" sz="2000" b="1" u="sng" dirty="0">
                          <a:solidFill>
                            <a:schemeClr val="tx2"/>
                          </a:solidFill>
                          <a:effectLst/>
                          <a:latin typeface="+mj-lt"/>
                          <a:ea typeface="MS Mincho" panose="02020609040205080304" pitchFamily="49" charset="-128"/>
                          <a:cs typeface="Times New Roman" panose="02020603050405020304" pitchFamily="18" charset="0"/>
                        </a:rPr>
                        <a:t>broken into smaller steps </a:t>
                      </a:r>
                      <a:r>
                        <a:rPr lang="en-US" sz="2000" b="1" dirty="0">
                          <a:solidFill>
                            <a:schemeClr val="tx2"/>
                          </a:solidFill>
                          <a:effectLst/>
                          <a:latin typeface="+mj-lt"/>
                          <a:ea typeface="MS Mincho" panose="02020609040205080304" pitchFamily="49" charset="-128"/>
                          <a:cs typeface="Times New Roman" panose="02020603050405020304" pitchFamily="18" charset="0"/>
                        </a:rPr>
                        <a:t>across several weeks of instruction</a:t>
                      </a:r>
                    </a:p>
                    <a:p>
                      <a:pPr marL="285750" marR="0" indent="-285750">
                        <a:spcBef>
                          <a:spcPts val="0"/>
                        </a:spcBef>
                        <a:spcAft>
                          <a:spcPts val="0"/>
                        </a:spcAft>
                        <a:buFont typeface="Arial" panose="020B0604020202020204" pitchFamily="34" charset="0"/>
                        <a:buChar char="•"/>
                      </a:pPr>
                      <a:r>
                        <a:rPr lang="en-US" sz="2000" b="1" dirty="0">
                          <a:solidFill>
                            <a:schemeClr val="tx2"/>
                          </a:solidFill>
                          <a:effectLst/>
                          <a:latin typeface="+mj-lt"/>
                          <a:ea typeface="MS Mincho" panose="02020609040205080304" pitchFamily="49" charset="-128"/>
                          <a:cs typeface="Times New Roman" panose="02020603050405020304" pitchFamily="18" charset="0"/>
                        </a:rPr>
                        <a:t>Repeated </a:t>
                      </a:r>
                      <a:r>
                        <a:rPr lang="en-US" sz="2000" b="1" u="sng" dirty="0">
                          <a:solidFill>
                            <a:schemeClr val="tx2"/>
                          </a:solidFill>
                          <a:effectLst/>
                          <a:latin typeface="+mj-lt"/>
                          <a:ea typeface="MS Mincho" panose="02020609040205080304" pitchFamily="49" charset="-128"/>
                          <a:cs typeface="Times New Roman" panose="02020603050405020304" pitchFamily="18" charset="0"/>
                        </a:rPr>
                        <a:t>opportunities for practice </a:t>
                      </a:r>
                      <a:r>
                        <a:rPr lang="en-US" sz="2000" b="1" dirty="0">
                          <a:solidFill>
                            <a:schemeClr val="tx2"/>
                          </a:solidFill>
                          <a:effectLst/>
                          <a:latin typeface="+mj-lt"/>
                          <a:ea typeface="MS Mincho" panose="02020609040205080304" pitchFamily="49" charset="-128"/>
                          <a:cs typeface="Times New Roman" panose="02020603050405020304" pitchFamily="18" charset="0"/>
                        </a:rPr>
                        <a:t>with feedback in a small group setting</a:t>
                      </a:r>
                    </a:p>
                    <a:p>
                      <a:pPr marL="285750" marR="0" indent="-285750">
                        <a:spcBef>
                          <a:spcPts val="0"/>
                        </a:spcBef>
                        <a:spcAft>
                          <a:spcPts val="0"/>
                        </a:spcAft>
                        <a:buFont typeface="Arial" panose="020B0604020202020204" pitchFamily="34" charset="0"/>
                        <a:buChar char="•"/>
                      </a:pPr>
                      <a:r>
                        <a:rPr lang="en-US" sz="2000" b="1" u="sng" dirty="0">
                          <a:solidFill>
                            <a:schemeClr val="tx2"/>
                          </a:solidFill>
                          <a:effectLst/>
                          <a:latin typeface="+mj-lt"/>
                          <a:ea typeface="MS Mincho" panose="02020609040205080304" pitchFamily="49" charset="-128"/>
                          <a:cs typeface="Times New Roman" panose="02020603050405020304" pitchFamily="18" charset="0"/>
                        </a:rPr>
                        <a:t>Frontloading</a:t>
                      </a:r>
                    </a:p>
                  </a:txBody>
                  <a:tcPr marL="41189" marR="41189" marT="0" marB="0"/>
                </a:tc>
                <a:extLst>
                  <a:ext uri="{0D108BD9-81ED-4DB2-BD59-A6C34878D82A}">
                    <a16:rowId xmlns:a16="http://schemas.microsoft.com/office/drawing/2014/main" val="1177621963"/>
                  </a:ext>
                </a:extLst>
              </a:tr>
            </a:tbl>
          </a:graphicData>
        </a:graphic>
      </p:graphicFrame>
      <p:pic>
        <p:nvPicPr>
          <p:cNvPr id="11" name="Picture 10">
            <a:extLst>
              <a:ext uri="{FF2B5EF4-FFF2-40B4-BE49-F238E27FC236}">
                <a16:creationId xmlns:a16="http://schemas.microsoft.com/office/drawing/2014/main" id="{9272A292-1A6D-104D-8538-69AA0732AFB1}"/>
              </a:ext>
            </a:extLst>
          </p:cNvPr>
          <p:cNvPicPr/>
          <p:nvPr/>
        </p:nvPicPr>
        <p:blipFill rotWithShape="1">
          <a:blip r:embed="rId3"/>
          <a:srcRect r="2401"/>
          <a:stretch/>
        </p:blipFill>
        <p:spPr>
          <a:xfrm>
            <a:off x="3346446" y="2969071"/>
            <a:ext cx="1741935" cy="672696"/>
          </a:xfrm>
          <a:prstGeom prst="rect">
            <a:avLst/>
          </a:prstGeom>
        </p:spPr>
      </p:pic>
      <p:pic>
        <p:nvPicPr>
          <p:cNvPr id="12" name="Picture 11">
            <a:extLst>
              <a:ext uri="{FF2B5EF4-FFF2-40B4-BE49-F238E27FC236}">
                <a16:creationId xmlns:a16="http://schemas.microsoft.com/office/drawing/2014/main" id="{7432EF4A-3304-964F-B258-C1210963FADE}"/>
              </a:ext>
            </a:extLst>
          </p:cNvPr>
          <p:cNvPicPr>
            <a:picLocks noChangeAspect="1"/>
          </p:cNvPicPr>
          <p:nvPr/>
        </p:nvPicPr>
        <p:blipFill>
          <a:blip r:embed="rId4"/>
          <a:stretch>
            <a:fillRect/>
          </a:stretch>
        </p:blipFill>
        <p:spPr>
          <a:xfrm>
            <a:off x="3225599" y="4509765"/>
            <a:ext cx="1847364" cy="586465"/>
          </a:xfrm>
          <a:prstGeom prst="rect">
            <a:avLst/>
          </a:prstGeom>
        </p:spPr>
      </p:pic>
    </p:spTree>
    <p:extLst>
      <p:ext uri="{BB962C8B-B14F-4D97-AF65-F5344CB8AC3E}">
        <p14:creationId xmlns:p14="http://schemas.microsoft.com/office/powerpoint/2010/main" val="3966700881"/>
      </p:ext>
    </p:extLst>
  </p:cSld>
  <p:clrMapOvr>
    <a:masterClrMapping/>
  </p:clrMapOvr>
</p:sld>
</file>

<file path=ppt/theme/theme1.xml><?xml version="1.0" encoding="utf-8"?>
<a:theme xmlns:a="http://schemas.openxmlformats.org/drawingml/2006/main" name="MCPER theme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PER theme 2020" id="{788D7438-3AB3-E74C-B346-E8603BE4F2A8}" vid="{96553A35-45F0-914C-896D-AF021EC4A8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1842</TotalTime>
  <Words>3737</Words>
  <Application>Microsoft Macintosh PowerPoint</Application>
  <PresentationFormat>Widescreen</PresentationFormat>
  <Paragraphs>801</Paragraphs>
  <Slides>63</Slides>
  <Notes>55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ＭＳ Ｐゴシック</vt:lpstr>
      <vt:lpstr>Arial</vt:lpstr>
      <vt:lpstr>Calibri</vt:lpstr>
      <vt:lpstr>Calibri Light</vt:lpstr>
      <vt:lpstr>Calisto MT</vt:lpstr>
      <vt:lpstr>Cambria</vt:lpstr>
      <vt:lpstr>Garamond</vt:lpstr>
      <vt:lpstr>Georgia</vt:lpstr>
      <vt:lpstr>Gill Sans SemiBold</vt:lpstr>
      <vt:lpstr>Tahoma</vt:lpstr>
      <vt:lpstr>Times</vt:lpstr>
      <vt:lpstr>Trebuchet MS</vt:lpstr>
      <vt:lpstr>MCPER theme 2020</vt:lpstr>
      <vt:lpstr>PowerPoint Presentation</vt:lpstr>
      <vt:lpstr>How to Intensify Intervention</vt:lpstr>
      <vt:lpstr>The Problem</vt:lpstr>
      <vt:lpstr>Typical Tier-2 intervention is not aligned to Tier 1 instruction</vt:lpstr>
      <vt:lpstr>PowerPoint Presentation</vt:lpstr>
      <vt:lpstr>We wondered…</vt:lpstr>
      <vt:lpstr> Our hypothesis: Aligned Tier 1 and Tier 2 instruction </vt:lpstr>
      <vt:lpstr>Previous research on aligned intervention studies</vt:lpstr>
      <vt:lpstr>How did we align the Tier 2 intervention to Tier 1 instruction?</vt:lpstr>
      <vt:lpstr>Research Design and Participants</vt:lpstr>
      <vt:lpstr>Identifying Struggling Reader Participants</vt:lpstr>
      <vt:lpstr>PowerPoint Presentation</vt:lpstr>
      <vt:lpstr>PowerPoint Presentation</vt:lpstr>
      <vt:lpstr>PowerPoint Presentation</vt:lpstr>
      <vt:lpstr>PowerPoint Presentation</vt:lpstr>
      <vt:lpstr>PowerPoint Presentation</vt:lpstr>
      <vt:lpstr>Measures</vt:lpstr>
      <vt:lpstr>Results</vt:lpstr>
      <vt:lpstr>Results</vt:lpstr>
      <vt:lpstr>Results</vt:lpstr>
      <vt:lpstr>Results</vt:lpstr>
      <vt:lpstr>Results</vt:lpstr>
      <vt:lpstr>Discussion</vt:lpstr>
      <vt:lpstr>Students in the aligned condition outperformed students in the non-aligned and BAU conditions on reading comprehension, content knowledge, and vocabulary</vt:lpstr>
      <vt:lpstr>Limitations and Next Steps</vt:lpstr>
      <vt:lpstr>Questions?</vt:lpstr>
      <vt:lpstr>Examining the Effects of an Integrating Reading and Anxiety Management Intervention</vt:lpstr>
      <vt:lpstr>Article in JLD</vt:lpstr>
      <vt:lpstr>Primary Research Question</vt:lpstr>
      <vt:lpstr>Primary Research Question</vt:lpstr>
      <vt:lpstr>Primary Research Question</vt:lpstr>
      <vt:lpstr>Sample</vt:lpstr>
      <vt:lpstr>Participants</vt:lpstr>
      <vt:lpstr>Instruction and Assessment Timeline</vt:lpstr>
      <vt:lpstr>Intervention (RANX and RMATH)</vt:lpstr>
      <vt:lpstr>Reading + Anxiety Management Components</vt:lpstr>
      <vt:lpstr>Reading + Math Components</vt:lpstr>
      <vt:lpstr>Treatment Fidelity</vt:lpstr>
      <vt:lpstr>BAU Instruction</vt:lpstr>
      <vt:lpstr>Overlap Between Treatment Conditions and BAU</vt:lpstr>
      <vt:lpstr>Reading Measures</vt:lpstr>
      <vt:lpstr>Researcher-developed Measure: MINI-RC</vt:lpstr>
      <vt:lpstr>Anxiety Measures</vt:lpstr>
      <vt:lpstr>Data Analysis</vt:lpstr>
      <vt:lpstr>Effects on Reading Outcomes</vt:lpstr>
      <vt:lpstr>Reading: Descriptive Data</vt:lpstr>
      <vt:lpstr>Reading: Descriptive Data</vt:lpstr>
      <vt:lpstr>Reading: Descriptive Data</vt:lpstr>
      <vt:lpstr>Reading: Descriptive Data</vt:lpstr>
      <vt:lpstr>Reading: Descriptive Data</vt:lpstr>
      <vt:lpstr>Reading: Effect Sizes</vt:lpstr>
      <vt:lpstr>Reading: Effect Sizes</vt:lpstr>
      <vt:lpstr>Reading: Effect Sizes</vt:lpstr>
      <vt:lpstr>Reading: Findings</vt:lpstr>
      <vt:lpstr>Effects on Anxiety Outcomes</vt:lpstr>
      <vt:lpstr>Anxiety: Descriptive Data</vt:lpstr>
      <vt:lpstr>Anxiety: Descriptive Data</vt:lpstr>
      <vt:lpstr>Anxiety: Descriptive Data</vt:lpstr>
      <vt:lpstr>Anxiety: Descriptive Data</vt:lpstr>
      <vt:lpstr>Anxiety: Effect Sizes</vt:lpstr>
      <vt:lpstr>Anxiety: Effect Sizes</vt:lpstr>
      <vt:lpstr>Anxiety: Effect Sizes</vt:lpstr>
      <vt:lpstr>Anxiety: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Vaughn, Sharon R</cp:lastModifiedBy>
  <cp:revision>50</cp:revision>
  <dcterms:created xsi:type="dcterms:W3CDTF">2019-12-18T13:33:49Z</dcterms:created>
  <dcterms:modified xsi:type="dcterms:W3CDTF">2025-10-05T15:29:21Z</dcterms:modified>
</cp:coreProperties>
</file>